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3" r:id="rId5"/>
  </p:sldMasterIdLst>
  <p:notesMasterIdLst>
    <p:notesMasterId r:id="rId45"/>
  </p:notesMasterIdLst>
  <p:sldIdLst>
    <p:sldId id="1645" r:id="rId6"/>
    <p:sldId id="256" r:id="rId7"/>
    <p:sldId id="1638" r:id="rId8"/>
    <p:sldId id="493" r:id="rId9"/>
    <p:sldId id="4966" r:id="rId10"/>
    <p:sldId id="4967" r:id="rId11"/>
    <p:sldId id="542" r:id="rId12"/>
    <p:sldId id="257" r:id="rId13"/>
    <p:sldId id="5000" r:id="rId14"/>
    <p:sldId id="4969" r:id="rId15"/>
    <p:sldId id="4971" r:id="rId16"/>
    <p:sldId id="4973" r:id="rId17"/>
    <p:sldId id="4970" r:id="rId18"/>
    <p:sldId id="4974" r:id="rId19"/>
    <p:sldId id="4961" r:id="rId20"/>
    <p:sldId id="4975" r:id="rId21"/>
    <p:sldId id="4977" r:id="rId22"/>
    <p:sldId id="4978" r:id="rId23"/>
    <p:sldId id="4979" r:id="rId24"/>
    <p:sldId id="4980" r:id="rId25"/>
    <p:sldId id="4981" r:id="rId26"/>
    <p:sldId id="4982" r:id="rId27"/>
    <p:sldId id="4983" r:id="rId28"/>
    <p:sldId id="4984" r:id="rId29"/>
    <p:sldId id="4985" r:id="rId30"/>
    <p:sldId id="4986" r:id="rId31"/>
    <p:sldId id="4989" r:id="rId32"/>
    <p:sldId id="4988" r:id="rId33"/>
    <p:sldId id="4990" r:id="rId34"/>
    <p:sldId id="4991" r:id="rId35"/>
    <p:sldId id="4997" r:id="rId36"/>
    <p:sldId id="4976" r:id="rId37"/>
    <p:sldId id="4992" r:id="rId38"/>
    <p:sldId id="4995" r:id="rId39"/>
    <p:sldId id="4994" r:id="rId40"/>
    <p:sldId id="4996" r:id="rId41"/>
    <p:sldId id="4999" r:id="rId42"/>
    <p:sldId id="4998" r:id="rId43"/>
    <p:sldId id="1659" r:id="rId4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CB655C-7DC8-4C9B-BC42-B5EED12CBF54}">
          <p14:sldIdLst>
            <p14:sldId id="1645"/>
          </p14:sldIdLst>
        </p14:section>
        <p14:section name="Intro" id="{D401F733-5957-4180-944F-F30D5D277712}">
          <p14:sldIdLst>
            <p14:sldId id="256"/>
            <p14:sldId id="1638"/>
            <p14:sldId id="493"/>
            <p14:sldId id="4966"/>
            <p14:sldId id="4967"/>
          </p14:sldIdLst>
        </p14:section>
        <p14:section name="Getting Started MakeCode" id="{6792AB7F-92C3-4EA1-8E4D-26EA9DA8BB6F}">
          <p14:sldIdLst>
            <p14:sldId id="542"/>
            <p14:sldId id="257"/>
            <p14:sldId id="5000"/>
            <p14:sldId id="4969"/>
            <p14:sldId id="4971"/>
            <p14:sldId id="4973"/>
            <p14:sldId id="4970"/>
            <p14:sldId id="4974"/>
          </p14:sldIdLst>
        </p14:section>
        <p14:section name="Radio Project" id="{A52D1570-5596-4216-8A2C-CE86514C6803}">
          <p14:sldIdLst>
            <p14:sldId id="4961"/>
            <p14:sldId id="4975"/>
            <p14:sldId id="4977"/>
            <p14:sldId id="4978"/>
            <p14:sldId id="4979"/>
            <p14:sldId id="4980"/>
            <p14:sldId id="4981"/>
            <p14:sldId id="4982"/>
            <p14:sldId id="4983"/>
            <p14:sldId id="4984"/>
            <p14:sldId id="4985"/>
            <p14:sldId id="4986"/>
            <p14:sldId id="4989"/>
            <p14:sldId id="4988"/>
            <p14:sldId id="4990"/>
            <p14:sldId id="4991"/>
            <p14:sldId id="4997"/>
          </p14:sldIdLst>
        </p14:section>
        <p14:section name="Hardware" id="{885D96BB-CDF9-417F-B356-4C7C9073378C}">
          <p14:sldIdLst>
            <p14:sldId id="4976"/>
            <p14:sldId id="4992"/>
            <p14:sldId id="4995"/>
            <p14:sldId id="4994"/>
          </p14:sldIdLst>
        </p14:section>
        <p14:section name="Close" id="{CF672A60-A4E6-4056-8B4D-55E24E041E9D}">
          <p14:sldIdLst>
            <p14:sldId id="4996"/>
            <p14:sldId id="4999"/>
            <p14:sldId id="4998"/>
            <p14:sldId id="16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90FF"/>
    <a:srgbClr val="2699BF"/>
    <a:srgbClr val="03AA74"/>
    <a:srgbClr val="E63022"/>
    <a:srgbClr val="3C2429"/>
    <a:srgbClr val="C0493E"/>
    <a:srgbClr val="DA9A3A"/>
    <a:srgbClr val="DC143C"/>
    <a:srgbClr val="00A4A6"/>
    <a:srgbClr val="D400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53E7E3-09CB-4BD9-852A-C9E280A74BF8}" v="1" dt="2019-05-04T21:52:35.6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949" autoAdjust="0"/>
  </p:normalViewPr>
  <p:slideViewPr>
    <p:cSldViewPr snapToGrid="0">
      <p:cViewPr varScale="1">
        <p:scale>
          <a:sx n="74" d="100"/>
          <a:sy n="74" d="100"/>
        </p:scale>
        <p:origin x="920" y="44"/>
      </p:cViewPr>
      <p:guideLst/>
    </p:cSldViewPr>
  </p:slideViewPr>
  <p:notesTextViewPr>
    <p:cViewPr>
      <p:scale>
        <a:sx n="3" d="2"/>
        <a:sy n="3" d="2"/>
      </p:scale>
      <p:origin x="0" y="0"/>
    </p:cViewPr>
  </p:notesTextViewPr>
  <p:sorterViewPr>
    <p:cViewPr varScale="1">
      <p:scale>
        <a:sx n="100" d="100"/>
        <a:sy n="100" d="100"/>
      </p:scale>
      <p:origin x="0" y="-15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a Matthews" userId="1deae63f-6948-4779-87e2-7390cd36f7c4" providerId="ADAL" clId="{4E53E7E3-09CB-4BD9-852A-C9E280A74BF8}"/>
    <pc:docChg chg="modSld">
      <pc:chgData name="Shana Matthews" userId="1deae63f-6948-4779-87e2-7390cd36f7c4" providerId="ADAL" clId="{4E53E7E3-09CB-4BD9-852A-C9E280A74BF8}" dt="2019-05-04T21:52:35.648" v="0"/>
      <pc:docMkLst>
        <pc:docMk/>
      </pc:docMkLst>
      <pc:sldChg chg="modTransition">
        <pc:chgData name="Shana Matthews" userId="1deae63f-6948-4779-87e2-7390cd36f7c4" providerId="ADAL" clId="{4E53E7E3-09CB-4BD9-852A-C9E280A74BF8}" dt="2019-05-04T21:52:35.648" v="0"/>
        <pc:sldMkLst>
          <pc:docMk/>
          <pc:sldMk cId="1114232872" sldId="49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454835-82A8-4A54-A869-B4CB3F8800D3}" type="datetimeFigureOut">
              <a:rPr lang="en-US" smtClean="0"/>
              <a:t>5/4/2019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205954-E625-40F3-9024-C1E6CFA4A169}" type="slidenum">
              <a:rPr lang="en-US" smtClean="0"/>
              <a:t>‹#›</a:t>
            </a:fld>
            <a:endParaRPr lang="en-US"/>
          </a:p>
        </p:txBody>
      </p:sp>
    </p:spTree>
    <p:extLst>
      <p:ext uri="{BB962C8B-B14F-4D97-AF65-F5344CB8AC3E}">
        <p14:creationId xmlns:p14="http://schemas.microsoft.com/office/powerpoint/2010/main" val="3597310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5AAD-CAB0-445E-BB18-1AFCFAADD308}" type="slidenum">
              <a:rPr lang="en-US" smtClean="0"/>
              <a:t>1</a:t>
            </a:fld>
            <a:endParaRPr lang="en-US"/>
          </a:p>
        </p:txBody>
      </p:sp>
    </p:spTree>
    <p:extLst>
      <p:ext uri="{BB962C8B-B14F-4D97-AF65-F5344CB8AC3E}">
        <p14:creationId xmlns:p14="http://schemas.microsoft.com/office/powerpoint/2010/main" val="3013209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214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955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664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05954-E625-40F3-9024-C1E6CFA4A169}" type="slidenum">
              <a:rPr lang="en-US" smtClean="0"/>
              <a:t>18</a:t>
            </a:fld>
            <a:endParaRPr lang="en-US"/>
          </a:p>
        </p:txBody>
      </p:sp>
    </p:spTree>
    <p:extLst>
      <p:ext uri="{BB962C8B-B14F-4D97-AF65-F5344CB8AC3E}">
        <p14:creationId xmlns:p14="http://schemas.microsoft.com/office/powerpoint/2010/main" val="608286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https://makecode.microbit.org/_D5XA00MycVoY </a:t>
            </a:r>
          </a:p>
        </p:txBody>
      </p:sp>
      <p:sp>
        <p:nvSpPr>
          <p:cNvPr id="4" name="Slide Number Placeholder 3"/>
          <p:cNvSpPr>
            <a:spLocks noGrp="1"/>
          </p:cNvSpPr>
          <p:nvPr>
            <p:ph type="sldNum" sz="quarter" idx="5"/>
          </p:nvPr>
        </p:nvSpPr>
        <p:spPr/>
        <p:txBody>
          <a:bodyPr/>
          <a:lstStyle/>
          <a:p>
            <a:fld id="{88205954-E625-40F3-9024-C1E6CFA4A169}" type="slidenum">
              <a:rPr lang="en-US" smtClean="0"/>
              <a:t>30</a:t>
            </a:fld>
            <a:endParaRPr lang="en-US"/>
          </a:p>
        </p:txBody>
      </p:sp>
    </p:spTree>
    <p:extLst>
      <p:ext uri="{BB962C8B-B14F-4D97-AF65-F5344CB8AC3E}">
        <p14:creationId xmlns:p14="http://schemas.microsoft.com/office/powerpoint/2010/main" val="1378717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909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are a few more ideas for coding with your </a:t>
            </a:r>
            <a:r>
              <a:rPr lang="en-US" dirty="0" err="1"/>
              <a:t>micro:bit</a:t>
            </a:r>
            <a:endParaRPr lang="en-US" dirty="0"/>
          </a:p>
          <a:p>
            <a:pPr marL="171450" indent="-171450">
              <a:buFont typeface="Arial" panose="020B0604020202020204" pitchFamily="34" charset="0"/>
              <a:buChar char="•"/>
            </a:pPr>
            <a:r>
              <a:rPr lang="en-US" dirty="0"/>
              <a:t>Feel free to explore more at the DIY area where we have </a:t>
            </a:r>
            <a:r>
              <a:rPr lang="en-US" dirty="0" err="1"/>
              <a:t>micro:bits</a:t>
            </a:r>
            <a:r>
              <a:rPr lang="en-US" dirty="0"/>
              <a:t> and additional accessories for you to use</a:t>
            </a:r>
          </a:p>
        </p:txBody>
      </p:sp>
      <p:sp>
        <p:nvSpPr>
          <p:cNvPr id="4" name="Slide Number Placeholder 3"/>
          <p:cNvSpPr>
            <a:spLocks noGrp="1"/>
          </p:cNvSpPr>
          <p:nvPr>
            <p:ph type="sldNum" sz="quarter" idx="5"/>
          </p:nvPr>
        </p:nvSpPr>
        <p:spPr/>
        <p:txBody>
          <a:bodyPr/>
          <a:lstStyle/>
          <a:p>
            <a:fld id="{88205954-E625-40F3-9024-C1E6CFA4A169}" type="slidenum">
              <a:rPr lang="en-US" smtClean="0"/>
              <a:t>38</a:t>
            </a:fld>
            <a:endParaRPr lang="en-US"/>
          </a:p>
        </p:txBody>
      </p:sp>
    </p:spTree>
    <p:extLst>
      <p:ext uri="{BB962C8B-B14F-4D97-AF65-F5344CB8AC3E}">
        <p14:creationId xmlns:p14="http://schemas.microsoft.com/office/powerpoint/2010/main" val="4008325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Any last questions before we wrap up?</a:t>
            </a:r>
          </a:p>
          <a:p>
            <a:pPr marL="171450" indent="-171450">
              <a:buFont typeface="Arial" panose="020B0604020202020204" pitchFamily="34" charset="0"/>
              <a:buChar char="•"/>
            </a:pPr>
            <a:r>
              <a:rPr lang="en-US" dirty="0"/>
              <a:t>Here are some links for where you can continue coding using the MakeCode web editors at home, and where you can get more information about the </a:t>
            </a:r>
            <a:r>
              <a:rPr lang="en-US" dirty="0" err="1"/>
              <a:t>micro:bit</a:t>
            </a:r>
            <a:endParaRPr lang="en-US" dirty="0"/>
          </a:p>
          <a:p>
            <a:pPr marL="171450" indent="-171450">
              <a:buFont typeface="Arial" panose="020B0604020202020204" pitchFamily="34" charset="0"/>
              <a:buChar char="•"/>
            </a:pPr>
            <a:r>
              <a:rPr lang="en-US" dirty="0"/>
              <a:t>Thanks so much for attending!</a:t>
            </a:r>
          </a:p>
        </p:txBody>
      </p:sp>
      <p:sp>
        <p:nvSpPr>
          <p:cNvPr id="4" name="Slide Number Placeholder 3"/>
          <p:cNvSpPr>
            <a:spLocks noGrp="1"/>
          </p:cNvSpPr>
          <p:nvPr>
            <p:ph type="sldNum" sz="quarter" idx="5"/>
          </p:nvPr>
        </p:nvSpPr>
        <p:spPr/>
        <p:txBody>
          <a:bodyPr/>
          <a:lstStyle/>
          <a:p>
            <a:fld id="{88205954-E625-40F3-9024-C1E6CFA4A169}" type="slidenum">
              <a:rPr lang="en-US" smtClean="0"/>
              <a:t>39</a:t>
            </a:fld>
            <a:endParaRPr lang="en-US"/>
          </a:p>
        </p:txBody>
      </p:sp>
    </p:spTree>
    <p:extLst>
      <p:ext uri="{BB962C8B-B14F-4D97-AF65-F5344CB8AC3E}">
        <p14:creationId xmlns:p14="http://schemas.microsoft.com/office/powerpoint/2010/main" val="2824214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Introduce speaker/helper – Name, What you do at Microsoft, What you studied in School</a:t>
            </a:r>
          </a:p>
          <a:p>
            <a:pPr marL="171450" indent="-171450">
              <a:buFont typeface="Arial" panose="020B0604020202020204" pitchFamily="34" charset="0"/>
              <a:buChar char="•"/>
            </a:pPr>
            <a:r>
              <a:rPr lang="en-US" dirty="0"/>
              <a:t>These are beginner level labs.  </a:t>
            </a:r>
          </a:p>
          <a:p>
            <a:pPr marL="628650" lvl="1" indent="-171450">
              <a:buFont typeface="Arial" panose="020B0604020202020204" pitchFamily="34" charset="0"/>
              <a:buChar char="•"/>
            </a:pPr>
            <a:r>
              <a:rPr lang="en-US" dirty="0"/>
              <a:t>There is a big diversity of experience here, and we don’t want to leave anyone behind.  </a:t>
            </a:r>
          </a:p>
          <a:p>
            <a:pPr marL="628650" lvl="1" indent="-171450">
              <a:buFont typeface="Arial" panose="020B0604020202020204" pitchFamily="34" charset="0"/>
              <a:buChar char="•"/>
            </a:pPr>
            <a:r>
              <a:rPr lang="en-US" dirty="0"/>
              <a:t>If you are more advanced – please help others, code in JavaScript (we’ll be running these labs in Blocks), and feel free to add more complexity and experiment with your projects</a:t>
            </a:r>
          </a:p>
          <a:p>
            <a:pPr marL="171450" lvl="0" indent="-171450">
              <a:buFont typeface="Arial" panose="020B0604020202020204" pitchFamily="34" charset="0"/>
              <a:buChar char="•"/>
            </a:pPr>
            <a:r>
              <a:rPr lang="en-US" dirty="0"/>
              <a:t>There is also a DIY area with more </a:t>
            </a:r>
            <a:r>
              <a:rPr lang="en-US" dirty="0" err="1"/>
              <a:t>micro:bits</a:t>
            </a:r>
            <a:r>
              <a:rPr lang="en-US" dirty="0"/>
              <a:t> available if you want to continue working on your projects and programs after this lab</a:t>
            </a:r>
          </a:p>
        </p:txBody>
      </p:sp>
      <p:sp>
        <p:nvSpPr>
          <p:cNvPr id="4" name="Slide Number Placeholder 3"/>
          <p:cNvSpPr>
            <a:spLocks noGrp="1"/>
          </p:cNvSpPr>
          <p:nvPr>
            <p:ph type="sldNum" sz="quarter" idx="5"/>
          </p:nvPr>
        </p:nvSpPr>
        <p:spPr/>
        <p:txBody>
          <a:bodyPr/>
          <a:lstStyle/>
          <a:p>
            <a:fld id="{88205954-E625-40F3-9024-C1E6CFA4A169}" type="slidenum">
              <a:rPr lang="en-US" smtClean="0"/>
              <a:t>2</a:t>
            </a:fld>
            <a:endParaRPr lang="en-US"/>
          </a:p>
        </p:txBody>
      </p:sp>
    </p:spTree>
    <p:extLst>
      <p:ext uri="{BB962C8B-B14F-4D97-AF65-F5344CB8AC3E}">
        <p14:creationId xmlns:p14="http://schemas.microsoft.com/office/powerpoint/2010/main" val="172318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dirty="0" err="1"/>
              <a:t>micro:bit</a:t>
            </a:r>
            <a:r>
              <a:rPr lang="en-US" dirty="0"/>
              <a:t> is something called a micro-controller board.</a:t>
            </a:r>
          </a:p>
          <a:p>
            <a:pPr marL="171450" indent="-171450">
              <a:buFont typeface="Arial" panose="020B0604020202020204" pitchFamily="34" charset="0"/>
              <a:buChar char="•"/>
            </a:pPr>
            <a:r>
              <a:rPr lang="en-US" dirty="0"/>
              <a:t>You can think of it as a mini-computer</a:t>
            </a:r>
          </a:p>
          <a:p>
            <a:pPr marL="171450" indent="-171450">
              <a:buFont typeface="Arial" panose="020B0604020202020204" pitchFamily="34" charset="0"/>
              <a:buChar char="•"/>
            </a:pPr>
            <a:r>
              <a:rPr lang="en-US" dirty="0"/>
              <a:t>Here are some of the components on the </a:t>
            </a:r>
            <a:r>
              <a:rPr lang="en-US" dirty="0" err="1"/>
              <a:t>micro:bit</a:t>
            </a:r>
            <a:r>
              <a:rPr lang="en-US" dirty="0"/>
              <a:t>:</a:t>
            </a:r>
          </a:p>
          <a:p>
            <a:pPr marL="171450" indent="-171450">
              <a:buFont typeface="Arial" panose="020B0604020202020204" pitchFamily="34" charset="0"/>
              <a:buChar char="•"/>
            </a:pPr>
            <a:r>
              <a:rPr lang="en-US" dirty="0"/>
              <a:t>Front - </a:t>
            </a:r>
          </a:p>
          <a:p>
            <a:pPr marL="628650" lvl="1" indent="-171450">
              <a:buFont typeface="Arial" panose="020B0604020202020204" pitchFamily="34" charset="0"/>
              <a:buChar char="•"/>
            </a:pPr>
            <a:r>
              <a:rPr lang="en-US" dirty="0"/>
              <a:t>5 x 5 matrix of red LED lights</a:t>
            </a:r>
          </a:p>
          <a:p>
            <a:pPr marL="628650" lvl="1" indent="-171450">
              <a:buFont typeface="Arial" panose="020B0604020202020204" pitchFamily="34" charset="0"/>
              <a:buChar char="•"/>
            </a:pPr>
            <a:r>
              <a:rPr lang="en-US" dirty="0"/>
              <a:t>Light sensor built into the LED’s</a:t>
            </a:r>
          </a:p>
          <a:p>
            <a:pPr marL="628650" lvl="1" indent="-171450">
              <a:buFont typeface="Arial" panose="020B0604020202020204" pitchFamily="34" charset="0"/>
              <a:buChar char="•"/>
            </a:pPr>
            <a:r>
              <a:rPr lang="en-US" dirty="0"/>
              <a:t>2 programmable buttons (A, B and A+B)</a:t>
            </a:r>
          </a:p>
          <a:p>
            <a:pPr marL="628650" lvl="1" indent="-171450">
              <a:buFont typeface="Arial" panose="020B0604020202020204" pitchFamily="34" charset="0"/>
              <a:buChar char="•"/>
            </a:pPr>
            <a:r>
              <a:rPr lang="en-US" dirty="0"/>
              <a:t>3 IO rings and 20 Pins</a:t>
            </a:r>
          </a:p>
          <a:p>
            <a:pPr marL="628650" lvl="1" indent="-171450">
              <a:buFont typeface="Arial" panose="020B0604020202020204" pitchFamily="34" charset="0"/>
              <a:buChar char="•"/>
            </a:pPr>
            <a:r>
              <a:rPr lang="en-US" dirty="0"/>
              <a:t>Power (3V)</a:t>
            </a:r>
          </a:p>
          <a:p>
            <a:pPr marL="628650" lvl="1" indent="-171450">
              <a:buFont typeface="Arial" panose="020B0604020202020204" pitchFamily="34" charset="0"/>
              <a:buChar char="•"/>
            </a:pPr>
            <a:r>
              <a:rPr lang="en-US" dirty="0"/>
              <a:t>Ground (GND)</a:t>
            </a:r>
          </a:p>
          <a:p>
            <a:pPr marL="171450" lvl="0" indent="-171450">
              <a:buFont typeface="Arial" panose="020B0604020202020204" pitchFamily="34" charset="0"/>
              <a:buChar char="•"/>
            </a:pPr>
            <a:r>
              <a:rPr lang="en-US" dirty="0"/>
              <a:t>Back –</a:t>
            </a:r>
          </a:p>
          <a:p>
            <a:pPr marL="628650" lvl="1" indent="-171450">
              <a:buFont typeface="Arial" panose="020B0604020202020204" pitchFamily="34" charset="0"/>
              <a:buChar char="•"/>
            </a:pPr>
            <a:r>
              <a:rPr lang="en-US" dirty="0"/>
              <a:t>USB port</a:t>
            </a:r>
          </a:p>
          <a:p>
            <a:pPr marL="628650" lvl="1" indent="-171450">
              <a:buFont typeface="Arial" panose="020B0604020202020204" pitchFamily="34" charset="0"/>
              <a:buChar char="•"/>
            </a:pPr>
            <a:r>
              <a:rPr lang="en-US" dirty="0"/>
              <a:t>Reset button</a:t>
            </a:r>
          </a:p>
          <a:p>
            <a:pPr marL="628650" lvl="1" indent="-171450">
              <a:buFont typeface="Arial" panose="020B0604020202020204" pitchFamily="34" charset="0"/>
              <a:buChar char="•"/>
            </a:pPr>
            <a:r>
              <a:rPr lang="en-US" dirty="0"/>
              <a:t>Battery connector</a:t>
            </a:r>
          </a:p>
          <a:p>
            <a:pPr marL="628650" lvl="1" indent="-171450">
              <a:buFont typeface="Arial" panose="020B0604020202020204" pitchFamily="34" charset="0"/>
              <a:buChar char="•"/>
            </a:pPr>
            <a:r>
              <a:rPr lang="en-US" dirty="0"/>
              <a:t>Processor and memory chip (16K RAM – tiny! Compared with most modern PC’s today with 4GB of RAM)</a:t>
            </a:r>
          </a:p>
          <a:p>
            <a:pPr marL="628650" lvl="1" indent="-171450">
              <a:buFont typeface="Arial" panose="020B0604020202020204" pitchFamily="34" charset="0"/>
              <a:buChar char="•"/>
            </a:pPr>
            <a:r>
              <a:rPr lang="en-US" dirty="0"/>
              <a:t>Compass – measures magnetic force</a:t>
            </a:r>
          </a:p>
          <a:p>
            <a:pPr marL="628650" lvl="1" indent="-171450">
              <a:buFont typeface="Arial" panose="020B0604020202020204" pitchFamily="34" charset="0"/>
              <a:buChar char="•"/>
            </a:pPr>
            <a:r>
              <a:rPr lang="en-US" dirty="0"/>
              <a:t>Accelerometer – measures motion</a:t>
            </a:r>
          </a:p>
          <a:p>
            <a:pPr marL="628650" lvl="1" indent="-171450">
              <a:buFont typeface="Arial" panose="020B0604020202020204" pitchFamily="34" charset="0"/>
              <a:buChar char="•"/>
            </a:pPr>
            <a:r>
              <a:rPr lang="en-US" dirty="0"/>
              <a:t>Bluetooth antenna – for radio communications between </a:t>
            </a:r>
            <a:r>
              <a:rPr lang="en-US" dirty="0" err="1"/>
              <a:t>micro:bits</a:t>
            </a:r>
            <a:r>
              <a:rPr lang="en-US" dirty="0"/>
              <a:t> which we’ll use later</a:t>
            </a:r>
          </a:p>
          <a:p>
            <a:pPr marL="0" lvl="0" indent="0">
              <a:buFont typeface="Arial" panose="020B0604020202020204" pitchFamily="34" charset="0"/>
              <a:buNone/>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A7F7C1E-64A5-41AB-9AB1-3C3F64C80EC7}" type="slidenum">
              <a:rPr lang="en-US" smtClean="0"/>
              <a:t>3</a:t>
            </a:fld>
            <a:endParaRPr lang="en-US"/>
          </a:p>
        </p:txBody>
      </p:sp>
    </p:spTree>
    <p:extLst>
      <p:ext uri="{BB962C8B-B14F-4D97-AF65-F5344CB8AC3E}">
        <p14:creationId xmlns:p14="http://schemas.microsoft.com/office/powerpoint/2010/main" val="3017925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Micro:bit</a:t>
            </a:r>
            <a:r>
              <a:rPr lang="en-US" dirty="0"/>
              <a:t> kits cost about $16, and there are many, many, many kits and accessories you can get for your </a:t>
            </a:r>
            <a:r>
              <a:rPr lang="en-US" dirty="0" err="1"/>
              <a:t>micro:bit</a:t>
            </a:r>
            <a:endParaRPr lang="en-US" dirty="0"/>
          </a:p>
          <a:p>
            <a:pPr marL="171450" indent="-171450">
              <a:buFont typeface="Arial" panose="020B0604020202020204" pitchFamily="34" charset="0"/>
              <a:buChar char="•"/>
            </a:pPr>
            <a:r>
              <a:rPr lang="en-US" dirty="0"/>
              <a:t>Crocodile clips are cables you can use to connect electronic components together</a:t>
            </a:r>
          </a:p>
          <a:p>
            <a:pPr marL="171450" indent="-171450">
              <a:buFont typeface="Arial" panose="020B0604020202020204" pitchFamily="34" charset="0"/>
              <a:buChar char="•"/>
            </a:pPr>
            <a:r>
              <a:rPr lang="en-US" dirty="0"/>
              <a:t>We’ll be using a speaker, servo motors and a </a:t>
            </a:r>
            <a:r>
              <a:rPr lang="en-US" dirty="0" err="1"/>
              <a:t>neopixel</a:t>
            </a:r>
            <a:r>
              <a:rPr lang="en-US" dirty="0"/>
              <a:t> strip in the lab today</a:t>
            </a:r>
          </a:p>
        </p:txBody>
      </p:sp>
      <p:sp>
        <p:nvSpPr>
          <p:cNvPr id="4" name="Slide Number Placeholder 3"/>
          <p:cNvSpPr>
            <a:spLocks noGrp="1"/>
          </p:cNvSpPr>
          <p:nvPr>
            <p:ph type="sldNum" sz="quarter" idx="10"/>
          </p:nvPr>
        </p:nvSpPr>
        <p:spPr/>
        <p:txBody>
          <a:bodyPr/>
          <a:lstStyle/>
          <a:p>
            <a:pPr marL="0" marR="0" lvl="0" indent="0" algn="r" defTabSz="457181"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81"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364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there are many more different kits and accessories that work with the </a:t>
            </a:r>
            <a:r>
              <a:rPr lang="en-GB" dirty="0" err="1"/>
              <a:t>micro:bit</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11518-660E-48AA-94D8-6E35A7824E9F}"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4408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11518-660E-48AA-94D8-6E35A7824E9F}"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5024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Open up the MakeCode </a:t>
            </a:r>
            <a:r>
              <a:rPr lang="en-US" dirty="0" err="1"/>
              <a:t>micro:bit</a:t>
            </a:r>
            <a:r>
              <a:rPr lang="en-US" dirty="0"/>
              <a:t> app on your computer</a:t>
            </a:r>
          </a:p>
          <a:p>
            <a:pPr marL="171450" indent="-171450">
              <a:buFont typeface="Arial" panose="020B0604020202020204" pitchFamily="34" charset="0"/>
              <a:buChar char="•"/>
            </a:pPr>
            <a:r>
              <a:rPr lang="en-US" dirty="0"/>
              <a:t>You should see a Home Screen like this</a:t>
            </a:r>
          </a:p>
          <a:p>
            <a:pPr marL="171450" indent="-171450">
              <a:buFont typeface="Arial" panose="020B0604020202020204" pitchFamily="34" charset="0"/>
              <a:buChar char="•"/>
            </a:pPr>
            <a:r>
              <a:rPr lang="en-US" dirty="0"/>
              <a:t>There are step-by-step tutorials, projects, videos and code samples available from this page</a:t>
            </a:r>
          </a:p>
          <a:p>
            <a:pPr marL="171450" indent="-171450">
              <a:buFont typeface="Arial" panose="020B0604020202020204" pitchFamily="34" charset="0"/>
              <a:buChar char="•"/>
            </a:pPr>
            <a:r>
              <a:rPr lang="en-US" dirty="0"/>
              <a:t>On this Home page, you can also see a list of your recent projects and you can import existing programs via a shared URL or file</a:t>
            </a:r>
          </a:p>
          <a:p>
            <a:pPr marL="171450" indent="-171450">
              <a:buFont typeface="Arial" panose="020B0604020202020204" pitchFamily="34" charset="0"/>
              <a:buChar char="•"/>
            </a:pPr>
            <a:r>
              <a:rPr lang="en-US" dirty="0"/>
              <a:t>Go ahead and click to create a New Project</a:t>
            </a:r>
          </a:p>
          <a:p>
            <a:endParaRPr lang="en-US" dirty="0"/>
          </a:p>
        </p:txBody>
      </p:sp>
      <p:sp>
        <p:nvSpPr>
          <p:cNvPr id="4" name="Slide Number Placeholder 3"/>
          <p:cNvSpPr>
            <a:spLocks noGrp="1"/>
          </p:cNvSpPr>
          <p:nvPr>
            <p:ph type="sldNum" sz="quarter" idx="5"/>
          </p:nvPr>
        </p:nvSpPr>
        <p:spPr/>
        <p:txBody>
          <a:bodyPr/>
          <a:lstStyle/>
          <a:p>
            <a:fld id="{88205954-E625-40F3-9024-C1E6CFA4A169}" type="slidenum">
              <a:rPr lang="en-US" smtClean="0"/>
              <a:t>7</a:t>
            </a:fld>
            <a:endParaRPr lang="en-US"/>
          </a:p>
        </p:txBody>
      </p:sp>
    </p:spTree>
    <p:extLst>
      <p:ext uri="{BB962C8B-B14F-4D97-AF65-F5344CB8AC3E}">
        <p14:creationId xmlns:p14="http://schemas.microsoft.com/office/powerpoint/2010/main" val="3682997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MakeCode editor</a:t>
            </a:r>
          </a:p>
          <a:p>
            <a:pPr marL="171450" indent="-171450">
              <a:buFont typeface="Arial" panose="020B0604020202020204" pitchFamily="34" charset="0"/>
              <a:buChar char="•"/>
            </a:pPr>
            <a:r>
              <a:rPr lang="en-US" dirty="0"/>
              <a:t>On the left side of the screen you’ll see something that looks like a </a:t>
            </a:r>
            <a:r>
              <a:rPr lang="en-US" dirty="0" err="1"/>
              <a:t>micro:bit</a:t>
            </a:r>
            <a:r>
              <a:rPr lang="en-US" dirty="0"/>
              <a:t> – this is an interactive Simulator and will show you what your code will look like.  It’s good for testing and debugging your code.</a:t>
            </a:r>
          </a:p>
          <a:p>
            <a:pPr marL="171450" indent="-171450">
              <a:buFont typeface="Arial" panose="020B0604020202020204" pitchFamily="34" charset="0"/>
              <a:buChar char="•"/>
            </a:pPr>
            <a:r>
              <a:rPr lang="en-US" dirty="0"/>
              <a:t>In the middle is the Block Toolbox – which contains different categories of blocks that you can use in your program</a:t>
            </a:r>
          </a:p>
          <a:p>
            <a:pPr marL="171450" indent="-171450">
              <a:buFont typeface="Arial" panose="020B0604020202020204" pitchFamily="34" charset="0"/>
              <a:buChar char="•"/>
            </a:pPr>
            <a:r>
              <a:rPr lang="en-US" dirty="0"/>
              <a:t>On the right side is the Programming Workspace – where we’ll be building our program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13ADC7-F584-4950-B86A-78624D9619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120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the Toggle button on the top, you can switch into the JavaScript editor</a:t>
            </a:r>
          </a:p>
          <a:p>
            <a:pPr marL="171450" indent="-171450">
              <a:buFont typeface="Arial" panose="020B0604020202020204" pitchFamily="34" charset="0"/>
              <a:buChar char="•"/>
            </a:pPr>
            <a:r>
              <a:rPr lang="en-US" dirty="0"/>
              <a:t>More advanced students should feel free to program in JavaScript – there is </a:t>
            </a:r>
            <a:r>
              <a:rPr lang="en-US" dirty="0" err="1"/>
              <a:t>intellisense</a:t>
            </a:r>
            <a:r>
              <a:rPr lang="en-US" dirty="0"/>
              <a:t>, code completion and error detection to help you.  </a:t>
            </a:r>
          </a:p>
          <a:p>
            <a:pPr marL="171450" indent="-171450">
              <a:buFont typeface="Arial" panose="020B0604020202020204" pitchFamily="34" charset="0"/>
              <a:buChar char="•"/>
            </a:pPr>
            <a:r>
              <a:rPr lang="en-US" dirty="0"/>
              <a:t>You can also use the Toolbox to drag out code snippets into the programming workspace.</a:t>
            </a:r>
          </a:p>
          <a:p>
            <a:endParaRPr lang="en-US" dirty="0"/>
          </a:p>
        </p:txBody>
      </p:sp>
      <p:sp>
        <p:nvSpPr>
          <p:cNvPr id="4" name="Slide Number Placeholder 3"/>
          <p:cNvSpPr>
            <a:spLocks noGrp="1"/>
          </p:cNvSpPr>
          <p:nvPr>
            <p:ph type="sldNum" sz="quarter" idx="5"/>
          </p:nvPr>
        </p:nvSpPr>
        <p:spPr/>
        <p:txBody>
          <a:bodyPr/>
          <a:lstStyle/>
          <a:p>
            <a:fld id="{88205954-E625-40F3-9024-C1E6CFA4A169}" type="slidenum">
              <a:rPr lang="en-US" smtClean="0"/>
              <a:t>9</a:t>
            </a:fld>
            <a:endParaRPr lang="en-US"/>
          </a:p>
        </p:txBody>
      </p:sp>
    </p:spTree>
    <p:extLst>
      <p:ext uri="{BB962C8B-B14F-4D97-AF65-F5344CB8AC3E}">
        <p14:creationId xmlns:p14="http://schemas.microsoft.com/office/powerpoint/2010/main" val="3688743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852038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798059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39177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21807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04495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9164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94065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856161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32417165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31615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697754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1732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824984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5721519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82812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34608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651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3998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6683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6781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49426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88104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9746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6557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98357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A3E70-46B3-43DC-B650-01A04810C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D3FF98-E3EE-4053-BFE8-0B2AEBFFD4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232A11-C412-4A1D-9417-DECE16960D5C}"/>
              </a:ext>
            </a:extLst>
          </p:cNvPr>
          <p:cNvSpPr>
            <a:spLocks noGrp="1"/>
          </p:cNvSpPr>
          <p:nvPr>
            <p:ph type="dt" sz="half" idx="10"/>
          </p:nvPr>
        </p:nvSpPr>
        <p:spPr/>
        <p:txBody>
          <a:bodyPr/>
          <a:lstStyle/>
          <a:p>
            <a:fld id="{7E7A1F3A-791D-4776-A28E-0E72913D2DD2}" type="datetimeFigureOut">
              <a:rPr lang="en-US" smtClean="0"/>
              <a:t>5/4/2019</a:t>
            </a:fld>
            <a:endParaRPr lang="en-US"/>
          </a:p>
        </p:txBody>
      </p:sp>
      <p:sp>
        <p:nvSpPr>
          <p:cNvPr id="5" name="Footer Placeholder 4">
            <a:extLst>
              <a:ext uri="{FF2B5EF4-FFF2-40B4-BE49-F238E27FC236}">
                <a16:creationId xmlns:a16="http://schemas.microsoft.com/office/drawing/2014/main" id="{07BB6635-E947-474E-B035-0A5CF9DC9F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A2EB4-BD25-47F2-9E59-42AC03D211CA}"/>
              </a:ext>
            </a:extLst>
          </p:cNvPr>
          <p:cNvSpPr>
            <a:spLocks noGrp="1"/>
          </p:cNvSpPr>
          <p:nvPr>
            <p:ph type="sldNum" sz="quarter" idx="12"/>
          </p:nvPr>
        </p:nvSpPr>
        <p:spPr/>
        <p:txBody>
          <a:bodyPr/>
          <a:lstStyle/>
          <a:p>
            <a:fld id="{322C5509-263A-4A4B-AB36-ECE41D3B8D12}" type="slidenum">
              <a:rPr lang="en-US" smtClean="0"/>
              <a:t>‹#›</a:t>
            </a:fld>
            <a:endParaRPr lang="en-US"/>
          </a:p>
        </p:txBody>
      </p:sp>
    </p:spTree>
    <p:extLst>
      <p:ext uri="{BB962C8B-B14F-4D97-AF65-F5344CB8AC3E}">
        <p14:creationId xmlns:p14="http://schemas.microsoft.com/office/powerpoint/2010/main" val="35663763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23779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3A03F9-5505-3A4F-9B52-9E1264C9D0B8}" type="datetimeFigureOut">
              <a:rPr lang="en-US" smtClean="0"/>
              <a:t>5/4/2019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1587458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Microsoft Buil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descr="May 6-8, 2019">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5" name="Picture 4">
            <a:extLst>
              <a:ext uri="{FF2B5EF4-FFF2-40B4-BE49-F238E27FC236}">
                <a16:creationId xmlns:a16="http://schemas.microsoft.com/office/drawing/2014/main" id="{85EEFA81-6B44-4E57-AF00-64CF0E3502BD}"/>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051483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393F705E-8E29-42CB-99B0-F26F260FAFC8}"/>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13080193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3709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80765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162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732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8618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29814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773736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12215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72785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201828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45143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9972269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30667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49755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4391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60837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51536604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38114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878418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893700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798452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30110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61716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2032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974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02997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3239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5684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11424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522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43225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9666747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0272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13136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629977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image" Target="../media/image1.emf"/><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342633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25" r:id="rId33"/>
    <p:sldLayoutId id="2147483726" r:id="rId34"/>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80189922"/>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3.xml"/><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4.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3.xml"/><Relationship Id="rId4" Type="http://schemas.openxmlformats.org/officeDocument/2006/relationships/image" Target="../media/image30.jpg"/></Relationships>
</file>

<file path=ppt/slides/_rels/slide3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22.jp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19.jpeg"/><Relationship Id="rId11" Type="http://schemas.openxmlformats.org/officeDocument/2006/relationships/image" Target="../media/image23.jpg"/><Relationship Id="rId5" Type="http://schemas.openxmlformats.org/officeDocument/2006/relationships/image" Target="../media/image18.jpeg"/><Relationship Id="rId10" Type="http://schemas.openxmlformats.org/officeDocument/2006/relationships/image" Target="../media/image22.jpg"/><Relationship Id="rId4" Type="http://schemas.openxmlformats.org/officeDocument/2006/relationships/image" Target="../media/image17.png"/><Relationship Id="rId9" Type="http://schemas.openxmlformats.org/officeDocument/2006/relationships/hyperlink" Target="http://microbit.org/reseller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37CC4-528E-4303-BEFF-7537A60FCFAD}"/>
              </a:ext>
            </a:extLst>
          </p:cNvPr>
          <p:cNvSpPr>
            <a:spLocks noGrp="1"/>
          </p:cNvSpPr>
          <p:nvPr>
            <p:ph type="title"/>
          </p:nvPr>
        </p:nvSpPr>
        <p:spPr/>
        <p:txBody>
          <a:bodyPr/>
          <a:lstStyle/>
          <a:p>
            <a:r>
              <a:rPr lang="en-US" dirty="0"/>
              <a:t>Setup and Timing</a:t>
            </a:r>
          </a:p>
        </p:txBody>
      </p:sp>
      <p:sp>
        <p:nvSpPr>
          <p:cNvPr id="3" name="Content Placeholder 2">
            <a:extLst>
              <a:ext uri="{FF2B5EF4-FFF2-40B4-BE49-F238E27FC236}">
                <a16:creationId xmlns:a16="http://schemas.microsoft.com/office/drawing/2014/main" id="{66F0D2DA-F775-4C85-8755-EE2D487CC2EC}"/>
              </a:ext>
            </a:extLst>
          </p:cNvPr>
          <p:cNvSpPr>
            <a:spLocks noGrp="1"/>
          </p:cNvSpPr>
          <p:nvPr>
            <p:ph sz="quarter" idx="10"/>
          </p:nvPr>
        </p:nvSpPr>
        <p:spPr>
          <a:xfrm>
            <a:off x="588263" y="1188720"/>
            <a:ext cx="11330432" cy="3447098"/>
          </a:xfrm>
        </p:spPr>
        <p:txBody>
          <a:bodyPr/>
          <a:lstStyle/>
          <a:p>
            <a:pPr marL="0" indent="0">
              <a:buNone/>
            </a:pPr>
            <a:r>
              <a:rPr lang="en-US" sz="2000" b="1" u="sng" dirty="0">
                <a:solidFill>
                  <a:srgbClr val="008575"/>
                </a:solidFill>
              </a:rPr>
              <a:t>Setup:</a:t>
            </a:r>
          </a:p>
          <a:p>
            <a:pPr marL="457200" indent="-457200">
              <a:buFont typeface="Arial" panose="020B0604020202020204" pitchFamily="34" charset="0"/>
              <a:buChar char="•"/>
            </a:pPr>
            <a:r>
              <a:rPr lang="en-US" sz="2000" dirty="0"/>
              <a:t>MakeCode for micro:bit app (aka.ms/</a:t>
            </a:r>
            <a:r>
              <a:rPr lang="en-US" sz="2000" dirty="0" err="1"/>
              <a:t>microbitapp</a:t>
            </a:r>
            <a:r>
              <a:rPr lang="en-US" sz="2000" dirty="0"/>
              <a:t>) launched and on Home Page</a:t>
            </a:r>
          </a:p>
          <a:p>
            <a:pPr marL="0" indent="0">
              <a:spcBef>
                <a:spcPts val="1200"/>
              </a:spcBef>
              <a:buNone/>
            </a:pPr>
            <a:endParaRPr lang="en-US" sz="2000" b="1" u="sng" dirty="0">
              <a:solidFill>
                <a:srgbClr val="008575"/>
              </a:solidFill>
            </a:endParaRPr>
          </a:p>
          <a:p>
            <a:pPr marL="0" indent="0">
              <a:spcBef>
                <a:spcPts val="1200"/>
              </a:spcBef>
              <a:buNone/>
            </a:pPr>
            <a:r>
              <a:rPr lang="en-US" sz="2000" b="1" u="sng" dirty="0">
                <a:solidFill>
                  <a:srgbClr val="008575"/>
                </a:solidFill>
              </a:rPr>
              <a:t>Timing (45):</a:t>
            </a:r>
          </a:p>
          <a:p>
            <a:pPr marL="457200" indent="-457200">
              <a:buFont typeface="Arial" panose="020B0604020202020204" pitchFamily="34" charset="0"/>
              <a:buChar char="•"/>
            </a:pPr>
            <a:r>
              <a:rPr lang="en-US" sz="2000" dirty="0"/>
              <a:t>Intro to the micro:bit (5)</a:t>
            </a:r>
          </a:p>
          <a:p>
            <a:pPr marL="457200" indent="-457200">
              <a:buFont typeface="Arial" panose="020B0604020202020204" pitchFamily="34" charset="0"/>
              <a:buChar char="•"/>
            </a:pPr>
            <a:r>
              <a:rPr lang="en-US" sz="2000" dirty="0"/>
              <a:t>Getting Started with MakeCode (10)</a:t>
            </a:r>
          </a:p>
          <a:p>
            <a:pPr marL="457200" indent="-457200">
              <a:buFont typeface="Arial" panose="020B0604020202020204" pitchFamily="34" charset="0"/>
              <a:buChar char="•"/>
            </a:pPr>
            <a:r>
              <a:rPr lang="en-US" sz="2000" dirty="0"/>
              <a:t>Radio Project (15)</a:t>
            </a:r>
          </a:p>
          <a:p>
            <a:pPr marL="457200" indent="-457200">
              <a:buFont typeface="Arial" panose="020B0604020202020204" pitchFamily="34" charset="0"/>
              <a:buChar char="•"/>
            </a:pPr>
            <a:r>
              <a:rPr lang="en-US" sz="2000" dirty="0"/>
              <a:t>Hardware (10)</a:t>
            </a:r>
          </a:p>
          <a:p>
            <a:pPr marL="457200" indent="-457200">
              <a:buFont typeface="Arial" panose="020B0604020202020204" pitchFamily="34" charset="0"/>
              <a:buChar char="•"/>
            </a:pPr>
            <a:r>
              <a:rPr lang="en-US" sz="2000" dirty="0"/>
              <a:t>Close (5)</a:t>
            </a:r>
          </a:p>
        </p:txBody>
      </p:sp>
    </p:spTree>
    <p:extLst>
      <p:ext uri="{BB962C8B-B14F-4D97-AF65-F5344CB8AC3E}">
        <p14:creationId xmlns:p14="http://schemas.microsoft.com/office/powerpoint/2010/main" val="20244817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p:txBody>
          <a:bodyPr/>
          <a:lstStyle/>
          <a:p>
            <a:r>
              <a:rPr lang="en-US" dirty="0"/>
              <a:t>Basic Blocks</a:t>
            </a:r>
          </a:p>
        </p:txBody>
      </p:sp>
      <p:pic>
        <p:nvPicPr>
          <p:cNvPr id="3" name="Picture 2">
            <a:extLst>
              <a:ext uri="{FF2B5EF4-FFF2-40B4-BE49-F238E27FC236}">
                <a16:creationId xmlns:a16="http://schemas.microsoft.com/office/drawing/2014/main" id="{F84DA9E2-D182-43FD-A614-0CEF97613493}"/>
              </a:ext>
            </a:extLst>
          </p:cNvPr>
          <p:cNvPicPr>
            <a:picLocks noChangeAspect="1"/>
          </p:cNvPicPr>
          <p:nvPr/>
        </p:nvPicPr>
        <p:blipFill>
          <a:blip r:embed="rId2"/>
          <a:stretch>
            <a:fillRect/>
          </a:stretch>
        </p:blipFill>
        <p:spPr>
          <a:xfrm>
            <a:off x="4071487" y="370573"/>
            <a:ext cx="7310598" cy="6349484"/>
          </a:xfrm>
          <a:prstGeom prst="rect">
            <a:avLst/>
          </a:prstGeom>
          <a:ln>
            <a:solidFill>
              <a:schemeClr val="tx1">
                <a:lumMod val="60000"/>
                <a:lumOff val="40000"/>
              </a:schemeClr>
            </a:solidFill>
          </a:ln>
        </p:spPr>
      </p:pic>
      <p:cxnSp>
        <p:nvCxnSpPr>
          <p:cNvPr id="5" name="Straight Arrow Connector 4">
            <a:extLst>
              <a:ext uri="{FF2B5EF4-FFF2-40B4-BE49-F238E27FC236}">
                <a16:creationId xmlns:a16="http://schemas.microsoft.com/office/drawing/2014/main" id="{8DA57D5D-7418-45ED-A11D-1B785D381C86}"/>
              </a:ext>
            </a:extLst>
          </p:cNvPr>
          <p:cNvCxnSpPr>
            <a:cxnSpLocks/>
          </p:cNvCxnSpPr>
          <p:nvPr/>
        </p:nvCxnSpPr>
        <p:spPr>
          <a:xfrm>
            <a:off x="3412550" y="983779"/>
            <a:ext cx="578417" cy="1"/>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53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 your program to the micro:bit</a:t>
            </a:r>
          </a:p>
        </p:txBody>
      </p:sp>
      <p:sp>
        <p:nvSpPr>
          <p:cNvPr id="4" name="Text Placeholder 4"/>
          <p:cNvSpPr>
            <a:spLocks noGrp="1"/>
          </p:cNvSpPr>
          <p:nvPr>
            <p:ph type="body" sz="quarter" idx="10"/>
          </p:nvPr>
        </p:nvSpPr>
        <p:spPr>
          <a:xfrm>
            <a:off x="588263" y="1286907"/>
            <a:ext cx="11018521" cy="1092607"/>
          </a:xfrm>
        </p:spPr>
        <p:txBody>
          <a:bodyPr/>
          <a:lstStyle/>
          <a:p>
            <a:pPr marL="742950" indent="-742950">
              <a:lnSpc>
                <a:spcPct val="100000"/>
              </a:lnSpc>
              <a:spcBef>
                <a:spcPts val="1200"/>
              </a:spcBef>
              <a:spcAft>
                <a:spcPts val="600"/>
              </a:spcAft>
              <a:buFont typeface="+mj-lt"/>
              <a:buAutoNum type="arabicPeriod"/>
            </a:pPr>
            <a:r>
              <a:rPr lang="en-US" dirty="0">
                <a:solidFill>
                  <a:schemeClr val="tx1"/>
                </a:solidFill>
              </a:rPr>
              <a:t>Make sure your micro:bit is plugged into the computer</a:t>
            </a:r>
          </a:p>
          <a:p>
            <a:pPr marL="742950" indent="-742950">
              <a:lnSpc>
                <a:spcPct val="100000"/>
              </a:lnSpc>
              <a:spcBef>
                <a:spcPts val="1200"/>
              </a:spcBef>
              <a:spcAft>
                <a:spcPts val="600"/>
              </a:spcAft>
              <a:buFont typeface="+mj-lt"/>
              <a:buAutoNum type="arabicPeriod"/>
            </a:pPr>
            <a:r>
              <a:rPr lang="en-US" dirty="0">
                <a:solidFill>
                  <a:schemeClr val="tx1"/>
                </a:solidFill>
              </a:rPr>
              <a:t>Click Download Button</a:t>
            </a:r>
          </a:p>
        </p:txBody>
      </p:sp>
      <p:pic>
        <p:nvPicPr>
          <p:cNvPr id="6" name="Picture 5"/>
          <p:cNvPicPr>
            <a:picLocks noChangeAspect="1"/>
          </p:cNvPicPr>
          <p:nvPr/>
        </p:nvPicPr>
        <p:blipFill>
          <a:blip r:embed="rId3"/>
          <a:stretch>
            <a:fillRect/>
          </a:stretch>
        </p:blipFill>
        <p:spPr>
          <a:xfrm>
            <a:off x="5145864" y="1918880"/>
            <a:ext cx="2423996" cy="490486"/>
          </a:xfrm>
          <a:prstGeom prst="rect">
            <a:avLst/>
          </a:prstGeom>
        </p:spPr>
      </p:pic>
      <p:sp>
        <p:nvSpPr>
          <p:cNvPr id="13" name="Text Placeholder 4">
            <a:extLst>
              <a:ext uri="{FF2B5EF4-FFF2-40B4-BE49-F238E27FC236}">
                <a16:creationId xmlns:a16="http://schemas.microsoft.com/office/drawing/2014/main" id="{0319CB13-AD5A-4EA0-89B4-75FA76D4AC28}"/>
              </a:ext>
            </a:extLst>
          </p:cNvPr>
          <p:cNvSpPr txBox="1">
            <a:spLocks/>
          </p:cNvSpPr>
          <p:nvPr/>
        </p:nvSpPr>
        <p:spPr>
          <a:xfrm>
            <a:off x="519282" y="2816641"/>
            <a:ext cx="11018521"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2"/>
                    </a:gs>
                    <a:gs pos="99000">
                      <a:schemeClr val="tx2"/>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44819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67229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600"/>
              </a:spcAft>
            </a:pPr>
            <a:r>
              <a:rPr lang="en-US" dirty="0">
                <a:solidFill>
                  <a:schemeClr val="tx1"/>
                </a:solidFill>
              </a:rPr>
              <a:t>The Yellow light on the back of your micro:bit will flash while your program is downloading</a:t>
            </a:r>
          </a:p>
        </p:txBody>
      </p:sp>
      <p:pic>
        <p:nvPicPr>
          <p:cNvPr id="15" name="Picture 14" descr="A circuit board&#10;&#10;Description automatically generated">
            <a:extLst>
              <a:ext uri="{FF2B5EF4-FFF2-40B4-BE49-F238E27FC236}">
                <a16:creationId xmlns:a16="http://schemas.microsoft.com/office/drawing/2014/main" id="{ADB467DB-CF36-4FD9-9EA7-C829B8E5F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9827" y="3964071"/>
            <a:ext cx="3564998" cy="2648017"/>
          </a:xfrm>
          <a:prstGeom prst="rect">
            <a:avLst/>
          </a:prstGeom>
          <a:ln>
            <a:noFill/>
          </a:ln>
          <a:effectLst>
            <a:outerShdw blurRad="292100" dist="139700" dir="2700000" algn="tl" rotWithShape="0">
              <a:srgbClr val="333333">
                <a:alpha val="65000"/>
              </a:srgbClr>
            </a:outerShdw>
          </a:effectLst>
        </p:spPr>
      </p:pic>
      <p:sp>
        <p:nvSpPr>
          <p:cNvPr id="16" name="Oval 15">
            <a:extLst>
              <a:ext uri="{FF2B5EF4-FFF2-40B4-BE49-F238E27FC236}">
                <a16:creationId xmlns:a16="http://schemas.microsoft.com/office/drawing/2014/main" id="{B6A8650C-B632-4D00-B6D8-F388FAAA9F5D}"/>
              </a:ext>
            </a:extLst>
          </p:cNvPr>
          <p:cNvSpPr/>
          <p:nvPr/>
        </p:nvSpPr>
        <p:spPr bwMode="auto">
          <a:xfrm>
            <a:off x="5505650" y="4610501"/>
            <a:ext cx="394635" cy="298383"/>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C9BB9353-2B58-4F36-8FFA-4FA748B01148}"/>
              </a:ext>
            </a:extLst>
          </p:cNvPr>
          <p:cNvCxnSpPr>
            <a:cxnSpLocks/>
          </p:cNvCxnSpPr>
          <p:nvPr/>
        </p:nvCxnSpPr>
        <p:spPr>
          <a:xfrm flipH="1">
            <a:off x="5858541" y="4214809"/>
            <a:ext cx="170001" cy="304350"/>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2328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 your program to the micro:bit</a:t>
            </a:r>
          </a:p>
        </p:txBody>
      </p:sp>
      <p:sp>
        <p:nvSpPr>
          <p:cNvPr id="4" name="Text Placeholder 4"/>
          <p:cNvSpPr>
            <a:spLocks noGrp="1"/>
          </p:cNvSpPr>
          <p:nvPr>
            <p:ph type="body" sz="quarter" idx="10"/>
          </p:nvPr>
        </p:nvSpPr>
        <p:spPr>
          <a:xfrm>
            <a:off x="588263" y="1286907"/>
            <a:ext cx="11018521" cy="3693319"/>
          </a:xfrm>
        </p:spPr>
        <p:txBody>
          <a:bodyPr/>
          <a:lstStyle/>
          <a:p>
            <a:pPr marL="742950" indent="-742950">
              <a:lnSpc>
                <a:spcPct val="100000"/>
              </a:lnSpc>
              <a:spcBef>
                <a:spcPts val="1200"/>
              </a:spcBef>
              <a:spcAft>
                <a:spcPts val="600"/>
              </a:spcAft>
              <a:buFont typeface="+mj-lt"/>
              <a:buAutoNum type="arabicPeriod"/>
            </a:pPr>
            <a:r>
              <a:rPr lang="en-US" dirty="0">
                <a:solidFill>
                  <a:schemeClr val="tx1"/>
                </a:solidFill>
              </a:rPr>
              <a:t>Plug in your micro:bit with USB cable</a:t>
            </a:r>
          </a:p>
          <a:p>
            <a:pPr marL="742950" indent="-742950">
              <a:lnSpc>
                <a:spcPct val="100000"/>
              </a:lnSpc>
              <a:spcBef>
                <a:spcPts val="1200"/>
              </a:spcBef>
              <a:spcAft>
                <a:spcPts val="600"/>
              </a:spcAft>
              <a:buFont typeface="+mj-lt"/>
              <a:buAutoNum type="arabicPeriod"/>
            </a:pPr>
            <a:r>
              <a:rPr lang="en-US" dirty="0">
                <a:solidFill>
                  <a:schemeClr val="tx1"/>
                </a:solidFill>
              </a:rPr>
              <a:t>Click Download Button</a:t>
            </a:r>
          </a:p>
          <a:p>
            <a:pPr marL="742950" indent="-742950">
              <a:lnSpc>
                <a:spcPct val="100000"/>
              </a:lnSpc>
              <a:spcBef>
                <a:spcPts val="1200"/>
              </a:spcBef>
              <a:spcAft>
                <a:spcPts val="600"/>
              </a:spcAft>
              <a:buFont typeface="+mj-lt"/>
              <a:buAutoNum type="arabicPeriod"/>
            </a:pPr>
            <a:r>
              <a:rPr lang="en-US" dirty="0">
                <a:solidFill>
                  <a:schemeClr val="tx1"/>
                </a:solidFill>
              </a:rPr>
              <a:t>Edge: Click </a:t>
            </a:r>
            <a:r>
              <a:rPr lang="en-US" b="1" dirty="0">
                <a:solidFill>
                  <a:schemeClr val="tx1"/>
                </a:solidFill>
              </a:rPr>
              <a:t>Save As</a:t>
            </a:r>
          </a:p>
          <a:p>
            <a:pPr marL="742950" indent="-742950">
              <a:lnSpc>
                <a:spcPct val="100000"/>
              </a:lnSpc>
              <a:spcBef>
                <a:spcPts val="2400"/>
              </a:spcBef>
              <a:spcAft>
                <a:spcPts val="3600"/>
              </a:spcAft>
              <a:buFont typeface="+mj-lt"/>
              <a:buAutoNum type="arabicPeriod" startAt="4"/>
            </a:pPr>
            <a:r>
              <a:rPr lang="en-US" dirty="0">
                <a:solidFill>
                  <a:schemeClr val="tx1"/>
                </a:solidFill>
              </a:rPr>
              <a:t>Chrome: Select </a:t>
            </a:r>
            <a:r>
              <a:rPr lang="en-US" b="1" dirty="0">
                <a:solidFill>
                  <a:schemeClr val="tx1"/>
                </a:solidFill>
              </a:rPr>
              <a:t>Show in folder</a:t>
            </a:r>
          </a:p>
          <a:p>
            <a:pPr marL="742950" indent="-742950">
              <a:lnSpc>
                <a:spcPct val="100000"/>
              </a:lnSpc>
              <a:spcBef>
                <a:spcPts val="1800"/>
              </a:spcBef>
              <a:spcAft>
                <a:spcPts val="600"/>
              </a:spcAft>
              <a:buFont typeface="+mj-lt"/>
              <a:buAutoNum type="arabicPeriod" startAt="4"/>
            </a:pPr>
            <a:r>
              <a:rPr lang="en-US" dirty="0">
                <a:solidFill>
                  <a:schemeClr val="tx1"/>
                </a:solidFill>
              </a:rPr>
              <a:t>Copy your file over to the micro:bit USB drive</a:t>
            </a:r>
            <a:endParaRPr lang="en-US" sz="4000" dirty="0">
              <a:solidFill>
                <a:schemeClr val="tx1"/>
              </a:solidFill>
            </a:endParaRPr>
          </a:p>
        </p:txBody>
      </p:sp>
      <p:pic>
        <p:nvPicPr>
          <p:cNvPr id="6" name="Picture 5"/>
          <p:cNvPicPr>
            <a:picLocks noChangeAspect="1"/>
          </p:cNvPicPr>
          <p:nvPr/>
        </p:nvPicPr>
        <p:blipFill>
          <a:blip r:embed="rId3"/>
          <a:stretch>
            <a:fillRect/>
          </a:stretch>
        </p:blipFill>
        <p:spPr>
          <a:xfrm>
            <a:off x="5145864" y="1918880"/>
            <a:ext cx="2423996" cy="490486"/>
          </a:xfrm>
          <a:prstGeom prst="rect">
            <a:avLst/>
          </a:prstGeom>
        </p:spPr>
      </p:pic>
      <p:grpSp>
        <p:nvGrpSpPr>
          <p:cNvPr id="10" name="Group 9"/>
          <p:cNvGrpSpPr/>
          <p:nvPr/>
        </p:nvGrpSpPr>
        <p:grpSpPr>
          <a:xfrm>
            <a:off x="6486219" y="3310847"/>
            <a:ext cx="2695499" cy="1137175"/>
            <a:chOff x="8546279" y="4263938"/>
            <a:chExt cx="2638425" cy="1184848"/>
          </a:xfrm>
        </p:grpSpPr>
        <p:pic>
          <p:nvPicPr>
            <p:cNvPr id="8" name="Picture 7"/>
            <p:cNvPicPr>
              <a:picLocks noChangeAspect="1"/>
            </p:cNvPicPr>
            <p:nvPr/>
          </p:nvPicPr>
          <p:blipFill>
            <a:blip r:embed="rId4"/>
            <a:stretch>
              <a:fillRect/>
            </a:stretch>
          </p:blipFill>
          <p:spPr>
            <a:xfrm>
              <a:off x="8546279" y="4263938"/>
              <a:ext cx="2638425" cy="1184848"/>
            </a:xfrm>
            <a:prstGeom prst="rect">
              <a:avLst/>
            </a:prstGeom>
            <a:ln>
              <a:noFill/>
            </a:ln>
            <a:effectLst>
              <a:outerShdw blurRad="292100" dist="139700" dir="2700000" algn="tl" rotWithShape="0">
                <a:srgbClr val="333333">
                  <a:alpha val="65000"/>
                </a:srgbClr>
              </a:outerShdw>
            </a:effectLst>
          </p:spPr>
        </p:pic>
        <p:sp>
          <p:nvSpPr>
            <p:cNvPr id="9" name="Oval 8"/>
            <p:cNvSpPr/>
            <p:nvPr/>
          </p:nvSpPr>
          <p:spPr bwMode="auto">
            <a:xfrm>
              <a:off x="9636892" y="4772025"/>
              <a:ext cx="1109717" cy="204093"/>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 name="Picture 2">
            <a:extLst>
              <a:ext uri="{FF2B5EF4-FFF2-40B4-BE49-F238E27FC236}">
                <a16:creationId xmlns:a16="http://schemas.microsoft.com/office/drawing/2014/main" id="{CE68ECAD-D20D-40BC-96C4-221E6646938C}"/>
              </a:ext>
            </a:extLst>
          </p:cNvPr>
          <p:cNvPicPr>
            <a:picLocks noChangeAspect="1"/>
          </p:cNvPicPr>
          <p:nvPr/>
        </p:nvPicPr>
        <p:blipFill>
          <a:blip r:embed="rId5"/>
          <a:stretch>
            <a:fillRect/>
          </a:stretch>
        </p:blipFill>
        <p:spPr>
          <a:xfrm>
            <a:off x="4534509" y="2563010"/>
            <a:ext cx="7335398" cy="623318"/>
          </a:xfrm>
          <a:prstGeom prst="rect">
            <a:avLst/>
          </a:prstGeom>
          <a:ln>
            <a:noFill/>
          </a:ln>
          <a:effectLst>
            <a:outerShdw blurRad="292100" dist="139700" dir="2700000" algn="tl" rotWithShape="0">
              <a:srgbClr val="333333">
                <a:alpha val="65000"/>
              </a:srgbClr>
            </a:outerShdw>
          </a:effectLst>
        </p:spPr>
      </p:pic>
      <p:sp>
        <p:nvSpPr>
          <p:cNvPr id="5" name="Oval 4">
            <a:extLst>
              <a:ext uri="{FF2B5EF4-FFF2-40B4-BE49-F238E27FC236}">
                <a16:creationId xmlns:a16="http://schemas.microsoft.com/office/drawing/2014/main" id="{72CF5337-DCC8-41ED-B275-46E0480C4578}"/>
              </a:ext>
            </a:extLst>
          </p:cNvPr>
          <p:cNvSpPr/>
          <p:nvPr/>
        </p:nvSpPr>
        <p:spPr bwMode="auto">
          <a:xfrm>
            <a:off x="9307628" y="2563010"/>
            <a:ext cx="1029905" cy="262822"/>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4CB5EAC7-8855-4356-BF63-45C616F1F281}"/>
              </a:ext>
            </a:extLst>
          </p:cNvPr>
          <p:cNvPicPr>
            <a:picLocks noChangeAspect="1"/>
          </p:cNvPicPr>
          <p:nvPr/>
        </p:nvPicPr>
        <p:blipFill>
          <a:blip r:embed="rId6"/>
          <a:stretch>
            <a:fillRect/>
          </a:stretch>
        </p:blipFill>
        <p:spPr>
          <a:xfrm>
            <a:off x="8786675" y="4462431"/>
            <a:ext cx="3083232" cy="2273967"/>
          </a:xfrm>
          <a:prstGeom prst="rect">
            <a:avLst/>
          </a:prstGeom>
          <a:ln>
            <a:noFill/>
          </a:ln>
          <a:effectLst>
            <a:outerShdw blurRad="292100" dist="139700" dir="2700000" algn="tl" rotWithShape="0">
              <a:srgbClr val="333333">
                <a:alpha val="65000"/>
              </a:srgbClr>
            </a:outerShdw>
          </a:effectLst>
        </p:spPr>
      </p:pic>
      <p:cxnSp>
        <p:nvCxnSpPr>
          <p:cNvPr id="12" name="Straight Arrow Connector 11">
            <a:extLst>
              <a:ext uri="{FF2B5EF4-FFF2-40B4-BE49-F238E27FC236}">
                <a16:creationId xmlns:a16="http://schemas.microsoft.com/office/drawing/2014/main" id="{0BB22E46-8417-48D6-9950-12A40520A55B}"/>
              </a:ext>
            </a:extLst>
          </p:cNvPr>
          <p:cNvCxnSpPr/>
          <p:nvPr/>
        </p:nvCxnSpPr>
        <p:spPr>
          <a:xfrm>
            <a:off x="8027469" y="6622182"/>
            <a:ext cx="706677" cy="0"/>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2754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269240" y="289511"/>
            <a:ext cx="5194156" cy="899665"/>
          </a:xfrm>
        </p:spPr>
        <p:txBody>
          <a:bodyPr/>
          <a:lstStyle/>
          <a:p>
            <a:r>
              <a:rPr lang="en-US" dirty="0"/>
              <a:t>Input Blocks</a:t>
            </a:r>
          </a:p>
        </p:txBody>
      </p:sp>
      <p:pic>
        <p:nvPicPr>
          <p:cNvPr id="4" name="Picture 3">
            <a:extLst>
              <a:ext uri="{FF2B5EF4-FFF2-40B4-BE49-F238E27FC236}">
                <a16:creationId xmlns:a16="http://schemas.microsoft.com/office/drawing/2014/main" id="{F64249C1-37DD-4804-9034-D348EA2DAC77}"/>
              </a:ext>
            </a:extLst>
          </p:cNvPr>
          <p:cNvPicPr>
            <a:picLocks noChangeAspect="1"/>
          </p:cNvPicPr>
          <p:nvPr/>
        </p:nvPicPr>
        <p:blipFill>
          <a:blip r:embed="rId2"/>
          <a:stretch>
            <a:fillRect/>
          </a:stretch>
        </p:blipFill>
        <p:spPr>
          <a:xfrm>
            <a:off x="3234088" y="369356"/>
            <a:ext cx="7765772" cy="6362851"/>
          </a:xfrm>
          <a:prstGeom prst="rect">
            <a:avLst/>
          </a:prstGeom>
          <a:ln>
            <a:solidFill>
              <a:schemeClr val="tx1">
                <a:lumMod val="60000"/>
                <a:lumOff val="40000"/>
              </a:schemeClr>
            </a:solidFill>
          </a:ln>
        </p:spPr>
      </p:pic>
      <p:cxnSp>
        <p:nvCxnSpPr>
          <p:cNvPr id="5" name="Straight Arrow Connector 4">
            <a:extLst>
              <a:ext uri="{FF2B5EF4-FFF2-40B4-BE49-F238E27FC236}">
                <a16:creationId xmlns:a16="http://schemas.microsoft.com/office/drawing/2014/main" id="{0D0D9CA1-888A-4D80-850E-D114A9BA735F}"/>
              </a:ext>
            </a:extLst>
          </p:cNvPr>
          <p:cNvCxnSpPr>
            <a:cxnSpLocks/>
          </p:cNvCxnSpPr>
          <p:nvPr/>
        </p:nvCxnSpPr>
        <p:spPr>
          <a:xfrm>
            <a:off x="2577109" y="1488530"/>
            <a:ext cx="578417" cy="1"/>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76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 your program to the micro:bit</a:t>
            </a:r>
          </a:p>
        </p:txBody>
      </p:sp>
      <p:sp>
        <p:nvSpPr>
          <p:cNvPr id="4" name="Text Placeholder 4"/>
          <p:cNvSpPr>
            <a:spLocks noGrp="1"/>
          </p:cNvSpPr>
          <p:nvPr>
            <p:ph type="body" sz="quarter" idx="10"/>
          </p:nvPr>
        </p:nvSpPr>
        <p:spPr>
          <a:xfrm>
            <a:off x="588263" y="1286907"/>
            <a:ext cx="11018521" cy="1092607"/>
          </a:xfrm>
        </p:spPr>
        <p:txBody>
          <a:bodyPr/>
          <a:lstStyle/>
          <a:p>
            <a:pPr marL="742950" indent="-742950">
              <a:lnSpc>
                <a:spcPct val="100000"/>
              </a:lnSpc>
              <a:spcBef>
                <a:spcPts val="1200"/>
              </a:spcBef>
              <a:spcAft>
                <a:spcPts val="600"/>
              </a:spcAft>
              <a:buFont typeface="+mj-lt"/>
              <a:buAutoNum type="arabicPeriod"/>
            </a:pPr>
            <a:r>
              <a:rPr lang="en-US" dirty="0">
                <a:solidFill>
                  <a:schemeClr val="tx1"/>
                </a:solidFill>
              </a:rPr>
              <a:t>Make sure your micro:bit is plugged into the computer</a:t>
            </a:r>
          </a:p>
          <a:p>
            <a:pPr marL="742950" indent="-742950">
              <a:lnSpc>
                <a:spcPct val="100000"/>
              </a:lnSpc>
              <a:spcBef>
                <a:spcPts val="1200"/>
              </a:spcBef>
              <a:spcAft>
                <a:spcPts val="600"/>
              </a:spcAft>
              <a:buFont typeface="+mj-lt"/>
              <a:buAutoNum type="arabicPeriod"/>
            </a:pPr>
            <a:r>
              <a:rPr lang="en-US" dirty="0">
                <a:solidFill>
                  <a:schemeClr val="tx1"/>
                </a:solidFill>
              </a:rPr>
              <a:t>Click Download Button</a:t>
            </a:r>
          </a:p>
        </p:txBody>
      </p:sp>
      <p:pic>
        <p:nvPicPr>
          <p:cNvPr id="6" name="Picture 5"/>
          <p:cNvPicPr>
            <a:picLocks noChangeAspect="1"/>
          </p:cNvPicPr>
          <p:nvPr/>
        </p:nvPicPr>
        <p:blipFill>
          <a:blip r:embed="rId3"/>
          <a:stretch>
            <a:fillRect/>
          </a:stretch>
        </p:blipFill>
        <p:spPr>
          <a:xfrm>
            <a:off x="5145864" y="1918880"/>
            <a:ext cx="2423996" cy="490486"/>
          </a:xfrm>
          <a:prstGeom prst="rect">
            <a:avLst/>
          </a:prstGeom>
        </p:spPr>
      </p:pic>
      <p:sp>
        <p:nvSpPr>
          <p:cNvPr id="13" name="Text Placeholder 4">
            <a:extLst>
              <a:ext uri="{FF2B5EF4-FFF2-40B4-BE49-F238E27FC236}">
                <a16:creationId xmlns:a16="http://schemas.microsoft.com/office/drawing/2014/main" id="{0319CB13-AD5A-4EA0-89B4-75FA76D4AC28}"/>
              </a:ext>
            </a:extLst>
          </p:cNvPr>
          <p:cNvSpPr txBox="1">
            <a:spLocks/>
          </p:cNvSpPr>
          <p:nvPr/>
        </p:nvSpPr>
        <p:spPr>
          <a:xfrm>
            <a:off x="519282" y="2816641"/>
            <a:ext cx="11018521"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2"/>
                    </a:gs>
                    <a:gs pos="99000">
                      <a:schemeClr val="tx2"/>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44819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67229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600"/>
              </a:spcAft>
            </a:pPr>
            <a:r>
              <a:rPr lang="en-US" dirty="0">
                <a:solidFill>
                  <a:schemeClr val="tx1"/>
                </a:solidFill>
              </a:rPr>
              <a:t>The Yellow light on the back of your micro:bit will flash while your program is downloading</a:t>
            </a:r>
          </a:p>
        </p:txBody>
      </p:sp>
      <p:pic>
        <p:nvPicPr>
          <p:cNvPr id="15" name="Picture 14" descr="A circuit board&#10;&#10;Description automatically generated">
            <a:extLst>
              <a:ext uri="{FF2B5EF4-FFF2-40B4-BE49-F238E27FC236}">
                <a16:creationId xmlns:a16="http://schemas.microsoft.com/office/drawing/2014/main" id="{ADB467DB-CF36-4FD9-9EA7-C829B8E5F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9827" y="3964071"/>
            <a:ext cx="3564998" cy="2648017"/>
          </a:xfrm>
          <a:prstGeom prst="rect">
            <a:avLst/>
          </a:prstGeom>
          <a:ln>
            <a:noFill/>
          </a:ln>
          <a:effectLst>
            <a:outerShdw blurRad="292100" dist="139700" dir="2700000" algn="tl" rotWithShape="0">
              <a:srgbClr val="333333">
                <a:alpha val="65000"/>
              </a:srgbClr>
            </a:outerShdw>
          </a:effectLst>
        </p:spPr>
      </p:pic>
      <p:sp>
        <p:nvSpPr>
          <p:cNvPr id="16" name="Oval 15">
            <a:extLst>
              <a:ext uri="{FF2B5EF4-FFF2-40B4-BE49-F238E27FC236}">
                <a16:creationId xmlns:a16="http://schemas.microsoft.com/office/drawing/2014/main" id="{B6A8650C-B632-4D00-B6D8-F388FAAA9F5D}"/>
              </a:ext>
            </a:extLst>
          </p:cNvPr>
          <p:cNvSpPr/>
          <p:nvPr/>
        </p:nvSpPr>
        <p:spPr bwMode="auto">
          <a:xfrm>
            <a:off x="5505650" y="4610501"/>
            <a:ext cx="394635" cy="298383"/>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C9BB9353-2B58-4F36-8FFA-4FA748B01148}"/>
              </a:ext>
            </a:extLst>
          </p:cNvPr>
          <p:cNvCxnSpPr>
            <a:cxnSpLocks/>
          </p:cNvCxnSpPr>
          <p:nvPr/>
        </p:nvCxnSpPr>
        <p:spPr>
          <a:xfrm flipH="1">
            <a:off x="5858541" y="4214809"/>
            <a:ext cx="170001" cy="304350"/>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8194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215C009-08FF-4BEA-BC52-469A98FF72A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021610" y="1618868"/>
            <a:ext cx="3560790" cy="2991064"/>
          </a:xfrm>
        </p:spPr>
      </p:pic>
      <p:sp>
        <p:nvSpPr>
          <p:cNvPr id="3" name="Title 2">
            <a:extLst>
              <a:ext uri="{FF2B5EF4-FFF2-40B4-BE49-F238E27FC236}">
                <a16:creationId xmlns:a16="http://schemas.microsoft.com/office/drawing/2014/main" id="{81D7F6EA-AA0E-4782-AD47-07F306E6A229}"/>
              </a:ext>
            </a:extLst>
          </p:cNvPr>
          <p:cNvSpPr>
            <a:spLocks noGrp="1"/>
          </p:cNvSpPr>
          <p:nvPr>
            <p:ph type="title"/>
          </p:nvPr>
        </p:nvSpPr>
        <p:spPr/>
        <p:txBody>
          <a:bodyPr/>
          <a:lstStyle/>
          <a:p>
            <a:r>
              <a:rPr lang="en-US" dirty="0"/>
              <a:t>Radio Communications</a:t>
            </a:r>
          </a:p>
        </p:txBody>
      </p:sp>
      <p:sp>
        <p:nvSpPr>
          <p:cNvPr id="8" name="Oval 7">
            <a:extLst>
              <a:ext uri="{FF2B5EF4-FFF2-40B4-BE49-F238E27FC236}">
                <a16:creationId xmlns:a16="http://schemas.microsoft.com/office/drawing/2014/main" id="{A6CB9C65-D086-4DE1-A64C-0D64AD4EC82E}"/>
              </a:ext>
            </a:extLst>
          </p:cNvPr>
          <p:cNvSpPr/>
          <p:nvPr/>
        </p:nvSpPr>
        <p:spPr>
          <a:xfrm>
            <a:off x="7883005" y="1599551"/>
            <a:ext cx="1364512" cy="573230"/>
          </a:xfrm>
          <a:prstGeom prst="ellipse">
            <a:avLst/>
          </a:prstGeom>
          <a:noFill/>
          <a:ln w="28575">
            <a:solidFill>
              <a:srgbClr val="D83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1E5D936-AE18-45F2-94BF-1D4EC3DFE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77" y="1183425"/>
            <a:ext cx="6343351" cy="3836882"/>
          </a:xfrm>
          <a:prstGeom prst="rect">
            <a:avLst/>
          </a:prstGeom>
        </p:spPr>
      </p:pic>
      <p:sp>
        <p:nvSpPr>
          <p:cNvPr id="11" name="TextBox 10">
            <a:extLst>
              <a:ext uri="{FF2B5EF4-FFF2-40B4-BE49-F238E27FC236}">
                <a16:creationId xmlns:a16="http://schemas.microsoft.com/office/drawing/2014/main" id="{11586A0E-2905-4B71-BDC4-249CE58CA636}"/>
              </a:ext>
            </a:extLst>
          </p:cNvPr>
          <p:cNvSpPr txBox="1"/>
          <p:nvPr/>
        </p:nvSpPr>
        <p:spPr>
          <a:xfrm>
            <a:off x="5597300" y="5166485"/>
            <a:ext cx="2947491"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Frequency</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Transmitter</a:t>
            </a:r>
          </a:p>
          <a:p>
            <a:pPr marL="285750" indent="-285750">
              <a:buFont typeface="Arial" panose="020B0604020202020204" pitchFamily="34" charset="0"/>
              <a:buChar char="•"/>
            </a:pPr>
            <a:r>
              <a:rPr lang="en-US" sz="2400" dirty="0">
                <a:latin typeface="Segoe UI" panose="020B0502040204020203" pitchFamily="34" charset="0"/>
                <a:cs typeface="Segoe UI" panose="020B0502040204020203" pitchFamily="34" charset="0"/>
              </a:rPr>
              <a:t>Receiver</a:t>
            </a:r>
            <a:endParaRPr lang="en-US" sz="2000" dirty="0">
              <a:latin typeface="Segoe UI" panose="020B0502040204020203" pitchFamily="34" charset="0"/>
              <a:cs typeface="Segoe UI" panose="020B0502040204020203" pitchFamily="34" charset="0"/>
            </a:endParaRPr>
          </a:p>
        </p:txBody>
      </p:sp>
      <p:pic>
        <p:nvPicPr>
          <p:cNvPr id="4" name="Picture 3" descr="A picture containing object&#10;&#10;Description automatically generated">
            <a:extLst>
              <a:ext uri="{FF2B5EF4-FFF2-40B4-BE49-F238E27FC236}">
                <a16:creationId xmlns:a16="http://schemas.microsoft.com/office/drawing/2014/main" id="{F8D74296-4024-4198-B809-4279B5A0E5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4530" y="4785358"/>
            <a:ext cx="2440863" cy="1962585"/>
          </a:xfrm>
          <a:prstGeom prst="rect">
            <a:avLst/>
          </a:prstGeom>
        </p:spPr>
      </p:pic>
    </p:spTree>
    <p:extLst>
      <p:ext uri="{BB962C8B-B14F-4D97-AF65-F5344CB8AC3E}">
        <p14:creationId xmlns:p14="http://schemas.microsoft.com/office/powerpoint/2010/main" val="3639667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p:txBody>
          <a:bodyPr/>
          <a:lstStyle/>
          <a:p>
            <a:r>
              <a:rPr lang="en-US" dirty="0"/>
              <a:t>Radio Blocks</a:t>
            </a:r>
          </a:p>
        </p:txBody>
      </p:sp>
      <p:cxnSp>
        <p:nvCxnSpPr>
          <p:cNvPr id="5" name="Straight Arrow Connector 4">
            <a:extLst>
              <a:ext uri="{FF2B5EF4-FFF2-40B4-BE49-F238E27FC236}">
                <a16:creationId xmlns:a16="http://schemas.microsoft.com/office/drawing/2014/main" id="{8DA57D5D-7418-45ED-A11D-1B785D381C86}"/>
              </a:ext>
            </a:extLst>
          </p:cNvPr>
          <p:cNvCxnSpPr>
            <a:cxnSpLocks/>
          </p:cNvCxnSpPr>
          <p:nvPr/>
        </p:nvCxnSpPr>
        <p:spPr>
          <a:xfrm>
            <a:off x="3092057" y="2003512"/>
            <a:ext cx="578417" cy="1"/>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F6CDB49-F49A-432F-ADD9-9DA1C1BF203B}"/>
              </a:ext>
            </a:extLst>
          </p:cNvPr>
          <p:cNvPicPr>
            <a:picLocks noChangeAspect="1"/>
          </p:cNvPicPr>
          <p:nvPr/>
        </p:nvPicPr>
        <p:blipFill>
          <a:blip r:embed="rId2"/>
          <a:stretch>
            <a:fillRect/>
          </a:stretch>
        </p:blipFill>
        <p:spPr>
          <a:xfrm>
            <a:off x="3764541" y="373660"/>
            <a:ext cx="7169758" cy="6222808"/>
          </a:xfrm>
          <a:prstGeom prst="rect">
            <a:avLst/>
          </a:prstGeom>
          <a:ln>
            <a:solidFill>
              <a:schemeClr val="tx1">
                <a:lumMod val="50000"/>
                <a:lumOff val="50000"/>
              </a:schemeClr>
            </a:solidFill>
          </a:ln>
        </p:spPr>
      </p:pic>
      <p:sp>
        <p:nvSpPr>
          <p:cNvPr id="9" name="Oval 8">
            <a:extLst>
              <a:ext uri="{FF2B5EF4-FFF2-40B4-BE49-F238E27FC236}">
                <a16:creationId xmlns:a16="http://schemas.microsoft.com/office/drawing/2014/main" id="{A959B5DE-696E-4A0B-94C2-051AD8813D53}"/>
              </a:ext>
            </a:extLst>
          </p:cNvPr>
          <p:cNvSpPr/>
          <p:nvPr/>
        </p:nvSpPr>
        <p:spPr bwMode="auto">
          <a:xfrm>
            <a:off x="5034014" y="5967663"/>
            <a:ext cx="2204184" cy="722046"/>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D572D156-D0CF-4BEE-9F71-5115F0ABB0B6}"/>
              </a:ext>
            </a:extLst>
          </p:cNvPr>
          <p:cNvSpPr txBox="1"/>
          <p:nvPr/>
        </p:nvSpPr>
        <p:spPr>
          <a:xfrm>
            <a:off x="240631" y="4859667"/>
            <a:ext cx="3314340" cy="1107996"/>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Everyone communicates across the same Radio Frequency – Group 1</a:t>
            </a:r>
          </a:p>
        </p:txBody>
      </p:sp>
    </p:spTree>
    <p:extLst>
      <p:ext uri="{BB962C8B-B14F-4D97-AF65-F5344CB8AC3E}">
        <p14:creationId xmlns:p14="http://schemas.microsoft.com/office/powerpoint/2010/main" val="400691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C4AF4-62E7-4BEC-91FC-A7909111E639}"/>
              </a:ext>
            </a:extLst>
          </p:cNvPr>
          <p:cNvPicPr>
            <a:picLocks noChangeAspect="1"/>
          </p:cNvPicPr>
          <p:nvPr/>
        </p:nvPicPr>
        <p:blipFill>
          <a:blip r:embed="rId2"/>
          <a:stretch>
            <a:fillRect/>
          </a:stretch>
        </p:blipFill>
        <p:spPr>
          <a:xfrm>
            <a:off x="1130616" y="1097280"/>
            <a:ext cx="8690476" cy="5562296"/>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p:txBody>
          <a:bodyPr/>
          <a:lstStyle/>
          <a:p>
            <a:r>
              <a:rPr lang="en-US" dirty="0"/>
              <a:t>Radio Blocks</a:t>
            </a:r>
          </a:p>
        </p:txBody>
      </p:sp>
      <p:sp>
        <p:nvSpPr>
          <p:cNvPr id="6" name="TextBox 5">
            <a:extLst>
              <a:ext uri="{FF2B5EF4-FFF2-40B4-BE49-F238E27FC236}">
                <a16:creationId xmlns:a16="http://schemas.microsoft.com/office/drawing/2014/main" id="{13E62B49-944C-49CD-8AF7-2B83A6E8F4B5}"/>
              </a:ext>
            </a:extLst>
          </p:cNvPr>
          <p:cNvSpPr txBox="1"/>
          <p:nvPr/>
        </p:nvSpPr>
        <p:spPr>
          <a:xfrm>
            <a:off x="9991023" y="1546320"/>
            <a:ext cx="2078285" cy="1461939"/>
          </a:xfrm>
          <a:prstGeom prst="rect">
            <a:avLst/>
          </a:prstGeom>
          <a:noFill/>
        </p:spPr>
        <p:txBody>
          <a:bodyPr wrap="square" lIns="0" tIns="0" rIns="0" bIns="0" rtlCol="0">
            <a:spAutoFit/>
          </a:bodyPr>
          <a:lstStyle/>
          <a:p>
            <a:pPr algn="ctr"/>
            <a:r>
              <a:rPr lang="en-US" sz="2000" b="1" u="sng" dirty="0">
                <a:solidFill>
                  <a:srgbClr val="D400D4"/>
                </a:solidFill>
              </a:rPr>
              <a:t>Buttons</a:t>
            </a:r>
          </a:p>
          <a:p>
            <a:pPr algn="ctr">
              <a:spcBef>
                <a:spcPts val="600"/>
              </a:spcBef>
            </a:pPr>
            <a:r>
              <a:rPr lang="en-US" sz="2000" dirty="0">
                <a:gradFill>
                  <a:gsLst>
                    <a:gs pos="2917">
                      <a:schemeClr val="tx1"/>
                    </a:gs>
                    <a:gs pos="30000">
                      <a:schemeClr val="tx1"/>
                    </a:gs>
                  </a:gsLst>
                  <a:lin ang="5400000" scaled="0"/>
                </a:gradFill>
              </a:rPr>
              <a:t>A</a:t>
            </a:r>
          </a:p>
          <a:p>
            <a:pPr algn="ctr">
              <a:spcBef>
                <a:spcPts val="600"/>
              </a:spcBef>
            </a:pPr>
            <a:r>
              <a:rPr lang="en-US" sz="2000" dirty="0">
                <a:gradFill>
                  <a:gsLst>
                    <a:gs pos="2917">
                      <a:schemeClr val="tx1"/>
                    </a:gs>
                    <a:gs pos="30000">
                      <a:schemeClr val="tx1"/>
                    </a:gs>
                  </a:gsLst>
                  <a:lin ang="5400000" scaled="0"/>
                </a:gradFill>
              </a:rPr>
              <a:t>B</a:t>
            </a:r>
          </a:p>
          <a:p>
            <a:pPr algn="ctr">
              <a:spcBef>
                <a:spcPts val="600"/>
              </a:spcBef>
            </a:pPr>
            <a:r>
              <a:rPr lang="en-US" sz="2000" dirty="0">
                <a:gradFill>
                  <a:gsLst>
                    <a:gs pos="2917">
                      <a:schemeClr val="tx1"/>
                    </a:gs>
                    <a:gs pos="30000">
                      <a:schemeClr val="tx1"/>
                    </a:gs>
                  </a:gsLst>
                  <a:lin ang="5400000" scaled="0"/>
                </a:gradFill>
              </a:rPr>
              <a:t>A+B</a:t>
            </a:r>
          </a:p>
        </p:txBody>
      </p:sp>
      <p:sp>
        <p:nvSpPr>
          <p:cNvPr id="7" name="TextBox 6">
            <a:extLst>
              <a:ext uri="{FF2B5EF4-FFF2-40B4-BE49-F238E27FC236}">
                <a16:creationId xmlns:a16="http://schemas.microsoft.com/office/drawing/2014/main" id="{AC1483C5-B188-4257-A03B-0307420BF658}"/>
              </a:ext>
            </a:extLst>
          </p:cNvPr>
          <p:cNvSpPr txBox="1"/>
          <p:nvPr/>
        </p:nvSpPr>
        <p:spPr>
          <a:xfrm>
            <a:off x="9991023" y="3619026"/>
            <a:ext cx="2078285" cy="1769715"/>
          </a:xfrm>
          <a:prstGeom prst="rect">
            <a:avLst/>
          </a:prstGeom>
          <a:noFill/>
        </p:spPr>
        <p:txBody>
          <a:bodyPr wrap="square" lIns="0" tIns="0" rIns="0" bIns="0" rtlCol="0">
            <a:spAutoFit/>
          </a:bodyPr>
          <a:lstStyle/>
          <a:p>
            <a:pPr algn="ctr"/>
            <a:r>
              <a:rPr lang="en-US" sz="2000" b="1" u="sng" dirty="0">
                <a:solidFill>
                  <a:srgbClr val="E3008C"/>
                </a:solidFill>
              </a:rPr>
              <a:t>Radio Send Number</a:t>
            </a:r>
          </a:p>
          <a:p>
            <a:pPr algn="ctr">
              <a:spcBef>
                <a:spcPts val="600"/>
              </a:spcBef>
            </a:pPr>
            <a:r>
              <a:rPr lang="en-US" sz="2000" dirty="0">
                <a:gradFill>
                  <a:gsLst>
                    <a:gs pos="2917">
                      <a:schemeClr val="tx1"/>
                    </a:gs>
                    <a:gs pos="30000">
                      <a:schemeClr val="tx1"/>
                    </a:gs>
                  </a:gsLst>
                  <a:lin ang="5400000" scaled="0"/>
                </a:gradFill>
              </a:rPr>
              <a:t>0</a:t>
            </a:r>
          </a:p>
          <a:p>
            <a:pPr algn="ctr">
              <a:spcBef>
                <a:spcPts val="600"/>
              </a:spcBef>
            </a:pPr>
            <a:r>
              <a:rPr lang="en-US" sz="2000" dirty="0">
                <a:gradFill>
                  <a:gsLst>
                    <a:gs pos="2917">
                      <a:schemeClr val="tx1"/>
                    </a:gs>
                    <a:gs pos="30000">
                      <a:schemeClr val="tx1"/>
                    </a:gs>
                  </a:gsLst>
                  <a:lin ang="5400000" scaled="0"/>
                </a:gradFill>
              </a:rPr>
              <a:t>1</a:t>
            </a:r>
          </a:p>
          <a:p>
            <a:pPr algn="ctr">
              <a:spcBef>
                <a:spcPts val="600"/>
              </a:spcBef>
            </a:pPr>
            <a:r>
              <a:rPr lang="en-US" sz="2000" dirty="0">
                <a:gradFill>
                  <a:gsLst>
                    <a:gs pos="2917">
                      <a:schemeClr val="tx1"/>
                    </a:gs>
                    <a:gs pos="30000">
                      <a:schemeClr val="tx1"/>
                    </a:gs>
                  </a:gsLst>
                  <a:lin ang="5400000" scaled="0"/>
                </a:gradFill>
              </a:rPr>
              <a:t>2</a:t>
            </a:r>
          </a:p>
        </p:txBody>
      </p:sp>
    </p:spTree>
    <p:extLst>
      <p:ext uri="{BB962C8B-B14F-4D97-AF65-F5344CB8AC3E}">
        <p14:creationId xmlns:p14="http://schemas.microsoft.com/office/powerpoint/2010/main" val="1769287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347632" y="399447"/>
            <a:ext cx="3916360" cy="1737361"/>
          </a:xfrm>
        </p:spPr>
        <p:txBody>
          <a:bodyPr/>
          <a:lstStyle/>
          <a:p>
            <a:r>
              <a:rPr lang="en-US" dirty="0"/>
              <a:t>Show the Number being sent</a:t>
            </a:r>
          </a:p>
        </p:txBody>
      </p:sp>
      <p:pic>
        <p:nvPicPr>
          <p:cNvPr id="5" name="Picture 4">
            <a:extLst>
              <a:ext uri="{FF2B5EF4-FFF2-40B4-BE49-F238E27FC236}">
                <a16:creationId xmlns:a16="http://schemas.microsoft.com/office/drawing/2014/main" id="{183F0E72-2539-43D0-86A5-C7957C2A9993}"/>
              </a:ext>
            </a:extLst>
          </p:cNvPr>
          <p:cNvPicPr>
            <a:picLocks noChangeAspect="1"/>
          </p:cNvPicPr>
          <p:nvPr/>
        </p:nvPicPr>
        <p:blipFill>
          <a:blip r:embed="rId3"/>
          <a:stretch>
            <a:fillRect/>
          </a:stretch>
        </p:blipFill>
        <p:spPr>
          <a:xfrm>
            <a:off x="4341847" y="553053"/>
            <a:ext cx="7172325" cy="5905500"/>
          </a:xfrm>
          <a:prstGeom prst="rect">
            <a:avLst/>
          </a:prstGeom>
          <a:ln>
            <a:solidFill>
              <a:schemeClr val="tx1">
                <a:lumMod val="50000"/>
                <a:lumOff val="50000"/>
              </a:schemeClr>
            </a:solidFill>
          </a:ln>
        </p:spPr>
      </p:pic>
      <p:sp>
        <p:nvSpPr>
          <p:cNvPr id="8" name="TextBox 7">
            <a:extLst>
              <a:ext uri="{FF2B5EF4-FFF2-40B4-BE49-F238E27FC236}">
                <a16:creationId xmlns:a16="http://schemas.microsoft.com/office/drawing/2014/main" id="{799083C6-F233-44E4-9B2A-FC2F7F8D204B}"/>
              </a:ext>
            </a:extLst>
          </p:cNvPr>
          <p:cNvSpPr txBox="1"/>
          <p:nvPr/>
        </p:nvSpPr>
        <p:spPr>
          <a:xfrm>
            <a:off x="347632" y="2030931"/>
            <a:ext cx="3252216" cy="2677656"/>
          </a:xfrm>
          <a:prstGeom prst="rect">
            <a:avLst/>
          </a:prstGeom>
          <a:noFill/>
        </p:spPr>
        <p:txBody>
          <a:bodyPr wrap="square" lIns="0" tIns="0" rIns="0" bIns="0" rtlCol="0">
            <a:spAutoFit/>
          </a:bodyPr>
          <a:lstStyle/>
          <a:p>
            <a:pPr marL="342900" indent="-342900" algn="l">
              <a:spcBef>
                <a:spcPts val="1800"/>
              </a:spcBef>
              <a:buFont typeface="Arial" panose="020B0604020202020204" pitchFamily="34" charset="0"/>
              <a:buChar char="•"/>
            </a:pPr>
            <a:r>
              <a:rPr lang="en-US" sz="2400" dirty="0">
                <a:gradFill>
                  <a:gsLst>
                    <a:gs pos="2917">
                      <a:schemeClr val="tx1"/>
                    </a:gs>
                    <a:gs pos="30000">
                      <a:schemeClr val="tx1"/>
                    </a:gs>
                  </a:gsLst>
                  <a:lin ang="5400000" scaled="0"/>
                </a:gradFill>
              </a:rPr>
              <a:t>Drag out three </a:t>
            </a:r>
            <a:r>
              <a:rPr lang="en-US" sz="2400" b="1" dirty="0">
                <a:solidFill>
                  <a:srgbClr val="1E90FF"/>
                </a:solidFill>
              </a:rPr>
              <a:t>Show Number</a:t>
            </a:r>
            <a:r>
              <a:rPr lang="en-US" sz="2400" dirty="0">
                <a:gradFill>
                  <a:gsLst>
                    <a:gs pos="2917">
                      <a:schemeClr val="tx1"/>
                    </a:gs>
                    <a:gs pos="30000">
                      <a:schemeClr val="tx1"/>
                    </a:gs>
                  </a:gsLst>
                  <a:lin ang="5400000" scaled="0"/>
                </a:gradFill>
              </a:rPr>
              <a:t> blocks</a:t>
            </a:r>
          </a:p>
          <a:p>
            <a:pPr marL="342900" indent="-342900" algn="l">
              <a:spcBef>
                <a:spcPts val="1800"/>
              </a:spcBef>
              <a:buFont typeface="Arial" panose="020B0604020202020204" pitchFamily="34" charset="0"/>
              <a:buChar char="•"/>
            </a:pPr>
            <a:r>
              <a:rPr lang="en-US" sz="2400" dirty="0">
                <a:gradFill>
                  <a:gsLst>
                    <a:gs pos="2917">
                      <a:schemeClr val="tx1"/>
                    </a:gs>
                    <a:gs pos="30000">
                      <a:schemeClr val="tx1"/>
                    </a:gs>
                  </a:gsLst>
                  <a:lin ang="5400000" scaled="0"/>
                </a:gradFill>
              </a:rPr>
              <a:t>Place in each </a:t>
            </a:r>
            <a:r>
              <a:rPr lang="en-US" sz="2400" b="1" dirty="0">
                <a:solidFill>
                  <a:srgbClr val="D400D4"/>
                </a:solidFill>
              </a:rPr>
              <a:t>On Button Pressed </a:t>
            </a:r>
            <a:r>
              <a:rPr lang="en-US" sz="2400" dirty="0">
                <a:gradFill>
                  <a:gsLst>
                    <a:gs pos="2917">
                      <a:schemeClr val="tx1"/>
                    </a:gs>
                    <a:gs pos="30000">
                      <a:schemeClr val="tx1"/>
                    </a:gs>
                  </a:gsLst>
                  <a:lin ang="5400000" scaled="0"/>
                </a:gradFill>
              </a:rPr>
              <a:t>block</a:t>
            </a:r>
          </a:p>
          <a:p>
            <a:pPr marL="342900" indent="-342900" algn="l">
              <a:spcBef>
                <a:spcPts val="1800"/>
              </a:spcBef>
              <a:buFont typeface="Arial" panose="020B0604020202020204" pitchFamily="34" charset="0"/>
              <a:buChar char="•"/>
            </a:pPr>
            <a:r>
              <a:rPr lang="en-US" sz="2400" dirty="0">
                <a:gradFill>
                  <a:gsLst>
                    <a:gs pos="2917">
                      <a:schemeClr val="tx1"/>
                    </a:gs>
                    <a:gs pos="30000">
                      <a:schemeClr val="tx1"/>
                    </a:gs>
                  </a:gsLst>
                  <a:lin ang="5400000" scaled="0"/>
                </a:gradFill>
              </a:rPr>
              <a:t>Type in 0, 1 or 2</a:t>
            </a:r>
          </a:p>
        </p:txBody>
      </p:sp>
    </p:spTree>
    <p:extLst>
      <p:ext uri="{BB962C8B-B14F-4D97-AF65-F5344CB8AC3E}">
        <p14:creationId xmlns:p14="http://schemas.microsoft.com/office/powerpoint/2010/main" val="3531880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43DFA2-6B72-4F5D-9DE0-09AD0FCC972A}"/>
              </a:ext>
            </a:extLst>
          </p:cNvPr>
          <p:cNvPicPr>
            <a:picLocks noChangeAspect="1"/>
          </p:cNvPicPr>
          <p:nvPr/>
        </p:nvPicPr>
        <p:blipFill>
          <a:blip r:embed="rId2"/>
          <a:stretch>
            <a:fillRect/>
          </a:stretch>
        </p:blipFill>
        <p:spPr>
          <a:xfrm>
            <a:off x="1625985" y="1078029"/>
            <a:ext cx="8761027" cy="5513321"/>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347632" y="399447"/>
            <a:ext cx="8247728" cy="553998"/>
          </a:xfrm>
        </p:spPr>
        <p:txBody>
          <a:bodyPr/>
          <a:lstStyle/>
          <a:p>
            <a:r>
              <a:rPr lang="en-US" dirty="0"/>
              <a:t>Receive the Number</a:t>
            </a:r>
          </a:p>
        </p:txBody>
      </p:sp>
      <p:cxnSp>
        <p:nvCxnSpPr>
          <p:cNvPr id="6" name="Straight Arrow Connector 5">
            <a:extLst>
              <a:ext uri="{FF2B5EF4-FFF2-40B4-BE49-F238E27FC236}">
                <a16:creationId xmlns:a16="http://schemas.microsoft.com/office/drawing/2014/main" id="{0418DC76-C35F-46AC-A65A-FA28C4FC0A0C}"/>
              </a:ext>
            </a:extLst>
          </p:cNvPr>
          <p:cNvCxnSpPr>
            <a:cxnSpLocks/>
          </p:cNvCxnSpPr>
          <p:nvPr/>
        </p:nvCxnSpPr>
        <p:spPr>
          <a:xfrm flipH="1">
            <a:off x="6728059" y="2618071"/>
            <a:ext cx="847023" cy="897025"/>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E5A3DCE-DE07-4776-AD6E-13FCBC4D0253}"/>
              </a:ext>
            </a:extLst>
          </p:cNvPr>
          <p:cNvSpPr txBox="1"/>
          <p:nvPr/>
        </p:nvSpPr>
        <p:spPr>
          <a:xfrm>
            <a:off x="7575082" y="2267602"/>
            <a:ext cx="2252312" cy="307777"/>
          </a:xfrm>
          <a:prstGeom prst="rect">
            <a:avLst/>
          </a:prstGeom>
          <a:noFill/>
        </p:spPr>
        <p:txBody>
          <a:bodyPr wrap="square" lIns="0" tIns="0" rIns="0" bIns="0" rtlCol="0">
            <a:spAutoFit/>
          </a:bodyPr>
          <a:lstStyle/>
          <a:p>
            <a:pPr algn="l"/>
            <a:r>
              <a:rPr lang="en-US" sz="2000" dirty="0">
                <a:solidFill>
                  <a:srgbClr val="FF0000"/>
                </a:solidFill>
              </a:rPr>
              <a:t>Received </a:t>
            </a:r>
            <a:r>
              <a:rPr lang="en-US" sz="2000" b="1" dirty="0">
                <a:solidFill>
                  <a:srgbClr val="FF0000"/>
                </a:solidFill>
              </a:rPr>
              <a:t>Number</a:t>
            </a:r>
          </a:p>
        </p:txBody>
      </p:sp>
    </p:spTree>
    <p:extLst>
      <p:ext uri="{BB962C8B-B14F-4D97-AF65-F5344CB8AC3E}">
        <p14:creationId xmlns:p14="http://schemas.microsoft.com/office/powerpoint/2010/main" val="1584303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13F7C9-DEB3-47AC-B2DD-59D9B104AC4A}"/>
              </a:ext>
            </a:extLst>
          </p:cNvPr>
          <p:cNvSpPr>
            <a:spLocks noGrp="1"/>
          </p:cNvSpPr>
          <p:nvPr>
            <p:ph type="title"/>
          </p:nvPr>
        </p:nvSpPr>
        <p:spPr>
          <a:xfrm>
            <a:off x="548640" y="3597379"/>
            <a:ext cx="4785360" cy="1661993"/>
          </a:xfrm>
        </p:spPr>
        <p:txBody>
          <a:bodyPr/>
          <a:lstStyle/>
          <a:p>
            <a:r>
              <a:rPr lang="en-US" dirty="0"/>
              <a:t>Microsoft MakeCode</a:t>
            </a:r>
            <a:br>
              <a:rPr lang="en-US" dirty="0"/>
            </a:br>
            <a:r>
              <a:rPr lang="en-US" dirty="0"/>
              <a:t>for the micro:bit</a:t>
            </a:r>
          </a:p>
        </p:txBody>
      </p:sp>
      <p:sp>
        <p:nvSpPr>
          <p:cNvPr id="5" name="Text Placeholder 4">
            <a:extLst>
              <a:ext uri="{FF2B5EF4-FFF2-40B4-BE49-F238E27FC236}">
                <a16:creationId xmlns:a16="http://schemas.microsoft.com/office/drawing/2014/main" id="{536439EA-DF14-44CA-87DA-17E34A700151}"/>
              </a:ext>
            </a:extLst>
          </p:cNvPr>
          <p:cNvSpPr>
            <a:spLocks noGrp="1"/>
          </p:cNvSpPr>
          <p:nvPr>
            <p:ph type="body" sz="quarter" idx="12"/>
          </p:nvPr>
        </p:nvSpPr>
        <p:spPr>
          <a:xfrm>
            <a:off x="548640" y="5674822"/>
            <a:ext cx="4164583" cy="338554"/>
          </a:xfrm>
        </p:spPr>
        <p:txBody>
          <a:bodyPr/>
          <a:lstStyle/>
          <a:p>
            <a:r>
              <a:rPr lang="en-US" dirty="0"/>
              <a:t>Student Zone – Build It</a:t>
            </a:r>
          </a:p>
        </p:txBody>
      </p:sp>
      <p:pic>
        <p:nvPicPr>
          <p:cNvPr id="7" name="Picture 6" descr="A picture containing clock, object&#10;&#10;Description automatically generated">
            <a:extLst>
              <a:ext uri="{FF2B5EF4-FFF2-40B4-BE49-F238E27FC236}">
                <a16:creationId xmlns:a16="http://schemas.microsoft.com/office/drawing/2014/main" id="{5973FCC4-5409-4588-988C-BD34B0A83F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1463040"/>
            <a:ext cx="4061210" cy="2286000"/>
          </a:xfrm>
          <a:prstGeom prst="rect">
            <a:avLst/>
          </a:prstGeom>
        </p:spPr>
      </p:pic>
    </p:spTree>
    <p:extLst>
      <p:ext uri="{BB962C8B-B14F-4D97-AF65-F5344CB8AC3E}">
        <p14:creationId xmlns:p14="http://schemas.microsoft.com/office/powerpoint/2010/main" val="201850170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347632" y="399447"/>
            <a:ext cx="8247728" cy="553998"/>
          </a:xfrm>
        </p:spPr>
        <p:txBody>
          <a:bodyPr/>
          <a:lstStyle/>
          <a:p>
            <a:r>
              <a:rPr lang="en-US" dirty="0"/>
              <a:t>Check the value</a:t>
            </a:r>
          </a:p>
        </p:txBody>
      </p:sp>
      <p:pic>
        <p:nvPicPr>
          <p:cNvPr id="3" name="Picture 2">
            <a:extLst>
              <a:ext uri="{FF2B5EF4-FFF2-40B4-BE49-F238E27FC236}">
                <a16:creationId xmlns:a16="http://schemas.microsoft.com/office/drawing/2014/main" id="{3803E754-23D2-418E-8093-A55DA33904CC}"/>
              </a:ext>
            </a:extLst>
          </p:cNvPr>
          <p:cNvPicPr>
            <a:picLocks noChangeAspect="1"/>
          </p:cNvPicPr>
          <p:nvPr/>
        </p:nvPicPr>
        <p:blipFill>
          <a:blip r:embed="rId2"/>
          <a:stretch>
            <a:fillRect/>
          </a:stretch>
        </p:blipFill>
        <p:spPr>
          <a:xfrm>
            <a:off x="2311216" y="1030859"/>
            <a:ext cx="8392077" cy="5587920"/>
          </a:xfrm>
          <a:prstGeom prst="rect">
            <a:avLst/>
          </a:prstGeom>
          <a:ln>
            <a:solidFill>
              <a:schemeClr val="tx1">
                <a:lumMod val="50000"/>
                <a:lumOff val="50000"/>
              </a:schemeClr>
            </a:solidFill>
          </a:ln>
        </p:spPr>
      </p:pic>
      <p:cxnSp>
        <p:nvCxnSpPr>
          <p:cNvPr id="7" name="Straight Arrow Connector 6">
            <a:extLst>
              <a:ext uri="{FF2B5EF4-FFF2-40B4-BE49-F238E27FC236}">
                <a16:creationId xmlns:a16="http://schemas.microsoft.com/office/drawing/2014/main" id="{58F2A018-86BC-4930-92A0-CD0468B719EF}"/>
              </a:ext>
            </a:extLst>
          </p:cNvPr>
          <p:cNvCxnSpPr>
            <a:cxnSpLocks/>
          </p:cNvCxnSpPr>
          <p:nvPr/>
        </p:nvCxnSpPr>
        <p:spPr>
          <a:xfrm>
            <a:off x="1648267" y="4082568"/>
            <a:ext cx="578417" cy="1"/>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ACF425E-4EF3-4F95-834E-888B57DC1D02}"/>
              </a:ext>
            </a:extLst>
          </p:cNvPr>
          <p:cNvSpPr/>
          <p:nvPr/>
        </p:nvSpPr>
        <p:spPr bwMode="auto">
          <a:xfrm>
            <a:off x="7392202" y="4668253"/>
            <a:ext cx="298384" cy="27913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3D2290BC-9A7E-4A43-8C41-021A5916BA41}"/>
              </a:ext>
            </a:extLst>
          </p:cNvPr>
          <p:cNvPicPr>
            <a:picLocks noChangeAspect="1"/>
          </p:cNvPicPr>
          <p:nvPr/>
        </p:nvPicPr>
        <p:blipFill rotWithShape="1">
          <a:blip r:embed="rId3"/>
          <a:srcRect r="2031"/>
          <a:stretch/>
        </p:blipFill>
        <p:spPr>
          <a:xfrm>
            <a:off x="6911814" y="2148723"/>
            <a:ext cx="3714477" cy="3867690"/>
          </a:xfrm>
          <a:prstGeom prst="rect">
            <a:avLst/>
          </a:prstGeom>
        </p:spPr>
      </p:pic>
    </p:spTree>
    <p:extLst>
      <p:ext uri="{BB962C8B-B14F-4D97-AF65-F5344CB8AC3E}">
        <p14:creationId xmlns:p14="http://schemas.microsoft.com/office/powerpoint/2010/main" val="112895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347632" y="399447"/>
            <a:ext cx="8247728" cy="553998"/>
          </a:xfrm>
        </p:spPr>
        <p:txBody>
          <a:bodyPr/>
          <a:lstStyle/>
          <a:p>
            <a:r>
              <a:rPr lang="en-US" dirty="0"/>
              <a:t>Check the value</a:t>
            </a:r>
          </a:p>
        </p:txBody>
      </p:sp>
      <p:pic>
        <p:nvPicPr>
          <p:cNvPr id="4" name="Picture 3">
            <a:extLst>
              <a:ext uri="{FF2B5EF4-FFF2-40B4-BE49-F238E27FC236}">
                <a16:creationId xmlns:a16="http://schemas.microsoft.com/office/drawing/2014/main" id="{54E24DDF-E943-4E59-9227-09165ABC2D00}"/>
              </a:ext>
            </a:extLst>
          </p:cNvPr>
          <p:cNvPicPr>
            <a:picLocks noChangeAspect="1"/>
          </p:cNvPicPr>
          <p:nvPr/>
        </p:nvPicPr>
        <p:blipFill>
          <a:blip r:embed="rId2"/>
          <a:stretch>
            <a:fillRect/>
          </a:stretch>
        </p:blipFill>
        <p:spPr>
          <a:xfrm>
            <a:off x="2940617" y="1166950"/>
            <a:ext cx="7993681" cy="5601557"/>
          </a:xfrm>
          <a:prstGeom prst="rect">
            <a:avLst/>
          </a:prstGeom>
          <a:ln>
            <a:solidFill>
              <a:schemeClr val="tx1">
                <a:lumMod val="50000"/>
                <a:lumOff val="50000"/>
              </a:schemeClr>
            </a:solidFill>
          </a:ln>
        </p:spPr>
      </p:pic>
      <p:cxnSp>
        <p:nvCxnSpPr>
          <p:cNvPr id="7" name="Straight Arrow Connector 6">
            <a:extLst>
              <a:ext uri="{FF2B5EF4-FFF2-40B4-BE49-F238E27FC236}">
                <a16:creationId xmlns:a16="http://schemas.microsoft.com/office/drawing/2014/main" id="{58F2A018-86BC-4930-92A0-CD0468B719EF}"/>
              </a:ext>
            </a:extLst>
          </p:cNvPr>
          <p:cNvCxnSpPr>
            <a:cxnSpLocks/>
          </p:cNvCxnSpPr>
          <p:nvPr/>
        </p:nvCxnSpPr>
        <p:spPr>
          <a:xfrm flipV="1">
            <a:off x="6246796" y="3429000"/>
            <a:ext cx="1742172" cy="2172903"/>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3977D0C-FFEA-4831-9CE2-3B25669651C7}"/>
              </a:ext>
            </a:extLst>
          </p:cNvPr>
          <p:cNvCxnSpPr>
            <a:cxnSpLocks/>
          </p:cNvCxnSpPr>
          <p:nvPr/>
        </p:nvCxnSpPr>
        <p:spPr>
          <a:xfrm flipV="1">
            <a:off x="6246796" y="4129238"/>
            <a:ext cx="2050181" cy="1472665"/>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483619-5613-47C4-867A-B247E4A29952}"/>
              </a:ext>
            </a:extLst>
          </p:cNvPr>
          <p:cNvSpPr txBox="1"/>
          <p:nvPr/>
        </p:nvSpPr>
        <p:spPr>
          <a:xfrm>
            <a:off x="303296" y="2589195"/>
            <a:ext cx="2592985" cy="2446824"/>
          </a:xfrm>
          <a:prstGeom prst="rect">
            <a:avLst/>
          </a:prstGeom>
          <a:noFill/>
        </p:spPr>
        <p:txBody>
          <a:bodyPr wrap="square" lIns="0" tIns="0" rIns="0" bIns="0" rtlCol="0">
            <a:spAutoFit/>
          </a:bodyPr>
          <a:lstStyle/>
          <a:p>
            <a:pPr marL="342900" indent="-342900" algn="l">
              <a:spcBef>
                <a:spcPts val="1800"/>
              </a:spcBef>
              <a:buFont typeface="Arial" panose="020B0604020202020204" pitchFamily="34" charset="0"/>
              <a:buChar char="•"/>
            </a:pPr>
            <a:r>
              <a:rPr lang="en-US" sz="2400" dirty="0">
                <a:gradFill>
                  <a:gsLst>
                    <a:gs pos="2917">
                      <a:schemeClr val="tx1"/>
                    </a:gs>
                    <a:gs pos="30000">
                      <a:schemeClr val="tx1"/>
                    </a:gs>
                  </a:gsLst>
                  <a:lin ang="5400000" scaled="0"/>
                </a:gradFill>
              </a:rPr>
              <a:t>Drag out two </a:t>
            </a:r>
            <a:r>
              <a:rPr lang="en-US" sz="2400" b="1" dirty="0">
                <a:solidFill>
                  <a:srgbClr val="00A4A6"/>
                </a:solidFill>
              </a:rPr>
              <a:t>Equals Comparison</a:t>
            </a:r>
            <a:r>
              <a:rPr lang="en-US" sz="2400" dirty="0">
                <a:gradFill>
                  <a:gsLst>
                    <a:gs pos="2917">
                      <a:schemeClr val="tx1"/>
                    </a:gs>
                    <a:gs pos="30000">
                      <a:schemeClr val="tx1"/>
                    </a:gs>
                  </a:gsLst>
                  <a:lin ang="5400000" scaled="0"/>
                </a:gradFill>
              </a:rPr>
              <a:t> blocks</a:t>
            </a:r>
          </a:p>
          <a:p>
            <a:pPr marL="342900" indent="-342900" algn="l">
              <a:spcBef>
                <a:spcPts val="1800"/>
              </a:spcBef>
              <a:buFont typeface="Arial" panose="020B0604020202020204" pitchFamily="34" charset="0"/>
              <a:buChar char="•"/>
            </a:pPr>
            <a:r>
              <a:rPr lang="en-US" sz="2400" dirty="0">
                <a:gradFill>
                  <a:gsLst>
                    <a:gs pos="2917">
                      <a:schemeClr val="tx1"/>
                    </a:gs>
                    <a:gs pos="30000">
                      <a:schemeClr val="tx1"/>
                    </a:gs>
                  </a:gsLst>
                  <a:lin ang="5400000" scaled="0"/>
                </a:gradFill>
              </a:rPr>
              <a:t>Drop in </a:t>
            </a:r>
            <a:r>
              <a:rPr lang="en-US" sz="2400" b="1" dirty="0">
                <a:gradFill>
                  <a:gsLst>
                    <a:gs pos="2917">
                      <a:schemeClr val="tx1"/>
                    </a:gs>
                    <a:gs pos="30000">
                      <a:schemeClr val="tx1"/>
                    </a:gs>
                  </a:gsLst>
                  <a:lin ang="5400000" scaled="0"/>
                </a:gradFill>
              </a:rPr>
              <a:t>If</a:t>
            </a:r>
            <a:r>
              <a:rPr lang="en-US" sz="2400" dirty="0">
                <a:gradFill>
                  <a:gsLst>
                    <a:gs pos="2917">
                      <a:schemeClr val="tx1"/>
                    </a:gs>
                    <a:gs pos="30000">
                      <a:schemeClr val="tx1"/>
                    </a:gs>
                  </a:gsLst>
                  <a:lin ang="5400000" scaled="0"/>
                </a:gradFill>
              </a:rPr>
              <a:t> and </a:t>
            </a:r>
            <a:r>
              <a:rPr lang="en-US" sz="2400" b="1" dirty="0">
                <a:gradFill>
                  <a:gsLst>
                    <a:gs pos="2917">
                      <a:schemeClr val="tx1"/>
                    </a:gs>
                    <a:gs pos="30000">
                      <a:schemeClr val="tx1"/>
                    </a:gs>
                  </a:gsLst>
                  <a:lin ang="5400000" scaled="0"/>
                </a:gradFill>
              </a:rPr>
              <a:t>Else If </a:t>
            </a:r>
            <a:r>
              <a:rPr lang="en-US" sz="2400" dirty="0">
                <a:gradFill>
                  <a:gsLst>
                    <a:gs pos="2917">
                      <a:schemeClr val="tx1"/>
                    </a:gs>
                    <a:gs pos="30000">
                      <a:schemeClr val="tx1"/>
                    </a:gs>
                  </a:gsLst>
                  <a:lin ang="5400000" scaled="0"/>
                </a:gradFill>
              </a:rPr>
              <a:t>clauses</a:t>
            </a:r>
          </a:p>
        </p:txBody>
      </p:sp>
    </p:spTree>
    <p:extLst>
      <p:ext uri="{BB962C8B-B14F-4D97-AF65-F5344CB8AC3E}">
        <p14:creationId xmlns:p14="http://schemas.microsoft.com/office/powerpoint/2010/main" val="306231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351090" y="258607"/>
            <a:ext cx="8247728" cy="553998"/>
          </a:xfrm>
        </p:spPr>
        <p:txBody>
          <a:bodyPr/>
          <a:lstStyle/>
          <a:p>
            <a:r>
              <a:rPr lang="en-US" dirty="0"/>
              <a:t>Check the value</a:t>
            </a:r>
          </a:p>
        </p:txBody>
      </p:sp>
      <p:cxnSp>
        <p:nvCxnSpPr>
          <p:cNvPr id="7" name="Straight Arrow Connector 6">
            <a:extLst>
              <a:ext uri="{FF2B5EF4-FFF2-40B4-BE49-F238E27FC236}">
                <a16:creationId xmlns:a16="http://schemas.microsoft.com/office/drawing/2014/main" id="{58F2A018-86BC-4930-92A0-CD0468B719EF}"/>
              </a:ext>
            </a:extLst>
          </p:cNvPr>
          <p:cNvCxnSpPr>
            <a:cxnSpLocks/>
          </p:cNvCxnSpPr>
          <p:nvPr/>
        </p:nvCxnSpPr>
        <p:spPr>
          <a:xfrm flipV="1">
            <a:off x="185738" y="5740966"/>
            <a:ext cx="789272" cy="1"/>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483619-5613-47C4-867A-B247E4A29952}"/>
              </a:ext>
            </a:extLst>
          </p:cNvPr>
          <p:cNvSpPr txBox="1"/>
          <p:nvPr/>
        </p:nvSpPr>
        <p:spPr>
          <a:xfrm>
            <a:off x="351090" y="946390"/>
            <a:ext cx="9052791" cy="1261884"/>
          </a:xfrm>
          <a:prstGeom prst="rect">
            <a:avLst/>
          </a:prstGeom>
          <a:noFill/>
        </p:spPr>
        <p:txBody>
          <a:bodyPr wrap="square" lIns="0" tIns="0" rIns="0" bIns="0" rtlCol="0">
            <a:spAutoFit/>
          </a:bodyPr>
          <a:lstStyle/>
          <a:p>
            <a:pPr marL="342900" indent="-342900" algn="l">
              <a:spcBef>
                <a:spcPts val="600"/>
              </a:spcBef>
              <a:buFont typeface="Arial" panose="020B0604020202020204" pitchFamily="34" charset="0"/>
              <a:buChar char="•"/>
            </a:pPr>
            <a:r>
              <a:rPr lang="en-US" sz="2400" dirty="0">
                <a:gradFill>
                  <a:gsLst>
                    <a:gs pos="2917">
                      <a:schemeClr val="tx1"/>
                    </a:gs>
                    <a:gs pos="30000">
                      <a:schemeClr val="tx1"/>
                    </a:gs>
                  </a:gsLst>
                  <a:lin ang="5400000" scaled="0"/>
                </a:gradFill>
              </a:rPr>
              <a:t>Drag out two </a:t>
            </a:r>
            <a:r>
              <a:rPr lang="en-US" sz="2400" b="1" dirty="0">
                <a:solidFill>
                  <a:srgbClr val="DC143C"/>
                </a:solidFill>
              </a:rPr>
              <a:t>receivedNumber</a:t>
            </a:r>
            <a:r>
              <a:rPr lang="en-US" sz="2400" b="1" dirty="0">
                <a:solidFill>
                  <a:srgbClr val="00A4A6"/>
                </a:solidFill>
              </a:rPr>
              <a:t> </a:t>
            </a:r>
            <a:r>
              <a:rPr lang="en-US" sz="2400" dirty="0">
                <a:gradFill>
                  <a:gsLst>
                    <a:gs pos="2917">
                      <a:schemeClr val="tx1"/>
                    </a:gs>
                    <a:gs pos="30000">
                      <a:schemeClr val="tx1"/>
                    </a:gs>
                  </a:gsLst>
                  <a:lin ang="5400000" scaled="0"/>
                </a:gradFill>
              </a:rPr>
              <a:t>variable</a:t>
            </a:r>
            <a:r>
              <a:rPr lang="en-US" sz="2400" b="1" dirty="0">
                <a:solidFill>
                  <a:srgbClr val="00A4A6"/>
                </a:solidFill>
              </a:rPr>
              <a:t> </a:t>
            </a:r>
            <a:r>
              <a:rPr lang="en-US" sz="2400" dirty="0">
                <a:gradFill>
                  <a:gsLst>
                    <a:gs pos="2917">
                      <a:schemeClr val="tx1"/>
                    </a:gs>
                    <a:gs pos="30000">
                      <a:schemeClr val="tx1"/>
                    </a:gs>
                  </a:gsLst>
                  <a:lin ang="5400000" scaled="0"/>
                </a:gradFill>
              </a:rPr>
              <a:t>blocks</a:t>
            </a:r>
          </a:p>
          <a:p>
            <a:pPr marL="342900" indent="-342900" algn="l">
              <a:spcBef>
                <a:spcPts val="600"/>
              </a:spcBef>
              <a:buFont typeface="Arial" panose="020B0604020202020204" pitchFamily="34" charset="0"/>
              <a:buChar char="•"/>
            </a:pPr>
            <a:r>
              <a:rPr lang="en-US" sz="2400" dirty="0">
                <a:gradFill>
                  <a:gsLst>
                    <a:gs pos="2917">
                      <a:schemeClr val="tx1"/>
                    </a:gs>
                    <a:gs pos="30000">
                      <a:schemeClr val="tx1"/>
                    </a:gs>
                  </a:gsLst>
                  <a:lin ang="5400000" scaled="0"/>
                </a:gradFill>
              </a:rPr>
              <a:t>Drop in the first slot of each </a:t>
            </a:r>
            <a:r>
              <a:rPr lang="en-US" sz="2400" b="1" dirty="0">
                <a:solidFill>
                  <a:srgbClr val="00A4A6"/>
                </a:solidFill>
              </a:rPr>
              <a:t>Equals Comparison </a:t>
            </a:r>
            <a:r>
              <a:rPr lang="en-US" sz="2400" dirty="0">
                <a:gradFill>
                  <a:gsLst>
                    <a:gs pos="2917">
                      <a:schemeClr val="tx1"/>
                    </a:gs>
                    <a:gs pos="30000">
                      <a:schemeClr val="tx1"/>
                    </a:gs>
                  </a:gsLst>
                  <a:lin ang="5400000" scaled="0"/>
                </a:gradFill>
              </a:rPr>
              <a:t>block</a:t>
            </a:r>
          </a:p>
          <a:p>
            <a:pPr marL="342900" indent="-342900" algn="l">
              <a:spcBef>
                <a:spcPts val="600"/>
              </a:spcBef>
              <a:buFont typeface="Arial" panose="020B0604020202020204" pitchFamily="34" charset="0"/>
              <a:buChar char="•"/>
            </a:pPr>
            <a:r>
              <a:rPr lang="en-US" sz="2400" dirty="0">
                <a:gradFill>
                  <a:gsLst>
                    <a:gs pos="2917">
                      <a:schemeClr val="tx1"/>
                    </a:gs>
                    <a:gs pos="30000">
                      <a:schemeClr val="tx1"/>
                    </a:gs>
                  </a:gsLst>
                  <a:lin ang="5400000" scaled="0"/>
                </a:gradFill>
              </a:rPr>
              <a:t>Change the value of the second number to </a:t>
            </a:r>
            <a:r>
              <a:rPr lang="en-US" sz="2400" b="1" dirty="0">
                <a:gradFill>
                  <a:gsLst>
                    <a:gs pos="2917">
                      <a:schemeClr val="tx1"/>
                    </a:gs>
                    <a:gs pos="30000">
                      <a:schemeClr val="tx1"/>
                    </a:gs>
                  </a:gsLst>
                  <a:lin ang="5400000" scaled="0"/>
                </a:gradFill>
              </a:rPr>
              <a:t>1</a:t>
            </a:r>
          </a:p>
        </p:txBody>
      </p:sp>
      <p:pic>
        <p:nvPicPr>
          <p:cNvPr id="5" name="Picture 4">
            <a:extLst>
              <a:ext uri="{FF2B5EF4-FFF2-40B4-BE49-F238E27FC236}">
                <a16:creationId xmlns:a16="http://schemas.microsoft.com/office/drawing/2014/main" id="{FFE6AC14-6400-497A-BF10-B6E2F438E803}"/>
              </a:ext>
            </a:extLst>
          </p:cNvPr>
          <p:cNvPicPr>
            <a:picLocks noChangeAspect="1"/>
          </p:cNvPicPr>
          <p:nvPr/>
        </p:nvPicPr>
        <p:blipFill>
          <a:blip r:embed="rId2"/>
          <a:stretch>
            <a:fillRect/>
          </a:stretch>
        </p:blipFill>
        <p:spPr>
          <a:xfrm>
            <a:off x="1052612" y="2321803"/>
            <a:ext cx="10664892" cy="4000591"/>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6796B03C-67BD-47D9-A132-2E3FC6DBEB53}"/>
              </a:ext>
            </a:extLst>
          </p:cNvPr>
          <p:cNvPicPr>
            <a:picLocks noChangeAspect="1"/>
          </p:cNvPicPr>
          <p:nvPr/>
        </p:nvPicPr>
        <p:blipFill>
          <a:blip r:embed="rId3"/>
          <a:stretch>
            <a:fillRect/>
          </a:stretch>
        </p:blipFill>
        <p:spPr>
          <a:xfrm>
            <a:off x="10082145" y="4293223"/>
            <a:ext cx="247685" cy="219106"/>
          </a:xfrm>
          <a:prstGeom prst="rect">
            <a:avLst/>
          </a:prstGeom>
        </p:spPr>
      </p:pic>
      <p:sp>
        <p:nvSpPr>
          <p:cNvPr id="11" name="Oval 10">
            <a:extLst>
              <a:ext uri="{FF2B5EF4-FFF2-40B4-BE49-F238E27FC236}">
                <a16:creationId xmlns:a16="http://schemas.microsoft.com/office/drawing/2014/main" id="{61E58D0C-FC9B-4976-87B0-E7E1006F3E47}"/>
              </a:ext>
            </a:extLst>
          </p:cNvPr>
          <p:cNvSpPr/>
          <p:nvPr/>
        </p:nvSpPr>
        <p:spPr bwMode="auto">
          <a:xfrm>
            <a:off x="9994231" y="4225410"/>
            <a:ext cx="423512" cy="354731"/>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377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351090" y="258607"/>
            <a:ext cx="8247728" cy="553998"/>
          </a:xfrm>
        </p:spPr>
        <p:txBody>
          <a:bodyPr/>
          <a:lstStyle/>
          <a:p>
            <a:r>
              <a:rPr lang="en-US" dirty="0"/>
              <a:t>0 = Play Music</a:t>
            </a:r>
          </a:p>
        </p:txBody>
      </p:sp>
      <p:cxnSp>
        <p:nvCxnSpPr>
          <p:cNvPr id="7" name="Straight Arrow Connector 6">
            <a:extLst>
              <a:ext uri="{FF2B5EF4-FFF2-40B4-BE49-F238E27FC236}">
                <a16:creationId xmlns:a16="http://schemas.microsoft.com/office/drawing/2014/main" id="{58F2A018-86BC-4930-92A0-CD0468B719EF}"/>
              </a:ext>
            </a:extLst>
          </p:cNvPr>
          <p:cNvCxnSpPr>
            <a:cxnSpLocks/>
          </p:cNvCxnSpPr>
          <p:nvPr/>
        </p:nvCxnSpPr>
        <p:spPr>
          <a:xfrm flipV="1">
            <a:off x="0" y="2516503"/>
            <a:ext cx="789272" cy="1"/>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9999DF1-07F5-4CE0-9085-5FABF4F48A93}"/>
              </a:ext>
            </a:extLst>
          </p:cNvPr>
          <p:cNvPicPr>
            <a:picLocks noChangeAspect="1"/>
          </p:cNvPicPr>
          <p:nvPr/>
        </p:nvPicPr>
        <p:blipFill>
          <a:blip r:embed="rId2"/>
          <a:stretch>
            <a:fillRect/>
          </a:stretch>
        </p:blipFill>
        <p:spPr>
          <a:xfrm>
            <a:off x="779796" y="1254477"/>
            <a:ext cx="11287461" cy="4349046"/>
          </a:xfrm>
          <a:prstGeom prst="rect">
            <a:avLst/>
          </a:prstGeom>
          <a:ln>
            <a:solidFill>
              <a:schemeClr val="tx1">
                <a:lumMod val="50000"/>
                <a:lumOff val="50000"/>
              </a:schemeClr>
            </a:solidFill>
          </a:ln>
        </p:spPr>
      </p:pic>
      <p:pic>
        <p:nvPicPr>
          <p:cNvPr id="4" name="Picture 3">
            <a:extLst>
              <a:ext uri="{FF2B5EF4-FFF2-40B4-BE49-F238E27FC236}">
                <a16:creationId xmlns:a16="http://schemas.microsoft.com/office/drawing/2014/main" id="{0040E172-87B9-4AEB-9D2E-4EF0FCB0726E}"/>
              </a:ext>
            </a:extLst>
          </p:cNvPr>
          <p:cNvPicPr>
            <a:picLocks noChangeAspect="1"/>
          </p:cNvPicPr>
          <p:nvPr/>
        </p:nvPicPr>
        <p:blipFill>
          <a:blip r:embed="rId3"/>
          <a:stretch>
            <a:fillRect/>
          </a:stretch>
        </p:blipFill>
        <p:spPr>
          <a:xfrm>
            <a:off x="8157162" y="3467500"/>
            <a:ext cx="2114845" cy="3057952"/>
          </a:xfrm>
          <a:prstGeom prst="rect">
            <a:avLst/>
          </a:prstGeom>
        </p:spPr>
      </p:pic>
    </p:spTree>
    <p:extLst>
      <p:ext uri="{BB962C8B-B14F-4D97-AF65-F5344CB8AC3E}">
        <p14:creationId xmlns:p14="http://schemas.microsoft.com/office/powerpoint/2010/main" val="278804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351090" y="258607"/>
            <a:ext cx="8247728" cy="553998"/>
          </a:xfrm>
        </p:spPr>
        <p:txBody>
          <a:bodyPr/>
          <a:lstStyle/>
          <a:p>
            <a:r>
              <a:rPr lang="en-US" dirty="0"/>
              <a:t>Add Servo Motor blocks</a:t>
            </a:r>
          </a:p>
        </p:txBody>
      </p:sp>
      <p:sp>
        <p:nvSpPr>
          <p:cNvPr id="6" name="TextBox 5">
            <a:extLst>
              <a:ext uri="{FF2B5EF4-FFF2-40B4-BE49-F238E27FC236}">
                <a16:creationId xmlns:a16="http://schemas.microsoft.com/office/drawing/2014/main" id="{AD5F6A64-3995-4FB5-9252-BE2AA93D6FA3}"/>
              </a:ext>
            </a:extLst>
          </p:cNvPr>
          <p:cNvSpPr txBox="1"/>
          <p:nvPr/>
        </p:nvSpPr>
        <p:spPr>
          <a:xfrm>
            <a:off x="351090" y="1184526"/>
            <a:ext cx="9052791" cy="369332"/>
          </a:xfrm>
          <a:prstGeom prst="rect">
            <a:avLst/>
          </a:prstGeom>
          <a:noFill/>
        </p:spPr>
        <p:txBody>
          <a:bodyPr wrap="square" lIns="0" tIns="0" rIns="0" bIns="0" rtlCol="0">
            <a:spAutoFit/>
          </a:bodyPr>
          <a:lstStyle/>
          <a:p>
            <a:pPr marL="342900" indent="-342900" algn="l">
              <a:spcBef>
                <a:spcPts val="600"/>
              </a:spcBef>
              <a:buFont typeface="Arial" panose="020B0604020202020204" pitchFamily="34" charset="0"/>
              <a:buChar char="•"/>
            </a:pPr>
            <a:r>
              <a:rPr lang="en-US" sz="2400" dirty="0">
                <a:gradFill>
                  <a:gsLst>
                    <a:gs pos="2917">
                      <a:schemeClr val="tx1"/>
                    </a:gs>
                    <a:gs pos="30000">
                      <a:schemeClr val="tx1"/>
                    </a:gs>
                  </a:gsLst>
                  <a:lin ang="5400000" scaled="0"/>
                </a:gradFill>
              </a:rPr>
              <a:t>In the Toolbox, click on </a:t>
            </a:r>
            <a:r>
              <a:rPr lang="en-US" sz="2400" b="1" dirty="0">
                <a:gradFill>
                  <a:gsLst>
                    <a:gs pos="2917">
                      <a:schemeClr val="tx1"/>
                    </a:gs>
                    <a:gs pos="30000">
                      <a:schemeClr val="tx1"/>
                    </a:gs>
                  </a:gsLst>
                  <a:lin ang="5400000" scaled="0"/>
                </a:gradFill>
              </a:rPr>
              <a:t>Advanced</a:t>
            </a:r>
            <a:r>
              <a:rPr lang="en-US" sz="2400" dirty="0">
                <a:gradFill>
                  <a:gsLst>
                    <a:gs pos="2917">
                      <a:schemeClr val="tx1"/>
                    </a:gs>
                    <a:gs pos="30000">
                      <a:schemeClr val="tx1"/>
                    </a:gs>
                  </a:gsLst>
                  <a:lin ang="5400000" scaled="0"/>
                </a:gradFill>
              </a:rPr>
              <a:t> | </a:t>
            </a:r>
            <a:r>
              <a:rPr lang="en-US" sz="2400" b="1" dirty="0">
                <a:gradFill>
                  <a:gsLst>
                    <a:gs pos="2917">
                      <a:schemeClr val="tx1"/>
                    </a:gs>
                    <a:gs pos="30000">
                      <a:schemeClr val="tx1"/>
                    </a:gs>
                  </a:gsLst>
                  <a:lin ang="5400000" scaled="0"/>
                </a:gradFill>
              </a:rPr>
              <a:t>Extensions</a:t>
            </a:r>
          </a:p>
        </p:txBody>
      </p:sp>
      <p:pic>
        <p:nvPicPr>
          <p:cNvPr id="5" name="Picture 4">
            <a:extLst>
              <a:ext uri="{FF2B5EF4-FFF2-40B4-BE49-F238E27FC236}">
                <a16:creationId xmlns:a16="http://schemas.microsoft.com/office/drawing/2014/main" id="{691D41BF-CC6E-4C00-9C5E-E049AF55AAAE}"/>
              </a:ext>
            </a:extLst>
          </p:cNvPr>
          <p:cNvPicPr>
            <a:picLocks noChangeAspect="1"/>
          </p:cNvPicPr>
          <p:nvPr/>
        </p:nvPicPr>
        <p:blipFill>
          <a:blip r:embed="rId2"/>
          <a:stretch>
            <a:fillRect/>
          </a:stretch>
        </p:blipFill>
        <p:spPr>
          <a:xfrm>
            <a:off x="1745600" y="1836572"/>
            <a:ext cx="1895740" cy="3820058"/>
          </a:xfrm>
          <a:prstGeom prst="rect">
            <a:avLst/>
          </a:prstGeom>
          <a:ln>
            <a:solidFill>
              <a:schemeClr val="tx1">
                <a:lumMod val="50000"/>
                <a:lumOff val="50000"/>
              </a:schemeClr>
            </a:solidFill>
          </a:ln>
        </p:spPr>
      </p:pic>
      <p:pic>
        <p:nvPicPr>
          <p:cNvPr id="8" name="Picture 7">
            <a:extLst>
              <a:ext uri="{FF2B5EF4-FFF2-40B4-BE49-F238E27FC236}">
                <a16:creationId xmlns:a16="http://schemas.microsoft.com/office/drawing/2014/main" id="{BECDDAA9-1027-4A40-AED6-2441EC1E0423}"/>
              </a:ext>
            </a:extLst>
          </p:cNvPr>
          <p:cNvPicPr>
            <a:picLocks noChangeAspect="1"/>
          </p:cNvPicPr>
          <p:nvPr/>
        </p:nvPicPr>
        <p:blipFill>
          <a:blip r:embed="rId3"/>
          <a:stretch>
            <a:fillRect/>
          </a:stretch>
        </p:blipFill>
        <p:spPr>
          <a:xfrm>
            <a:off x="7606663" y="3429000"/>
            <a:ext cx="2753109" cy="306747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A5C5B20F-0286-4D61-B3CF-D67814885A76}"/>
              </a:ext>
            </a:extLst>
          </p:cNvPr>
          <p:cNvSpPr txBox="1"/>
          <p:nvPr/>
        </p:nvSpPr>
        <p:spPr>
          <a:xfrm>
            <a:off x="6761966" y="2849461"/>
            <a:ext cx="4262387" cy="369332"/>
          </a:xfrm>
          <a:prstGeom prst="rect">
            <a:avLst/>
          </a:prstGeom>
          <a:noFill/>
        </p:spPr>
        <p:txBody>
          <a:bodyPr wrap="square" lIns="0" tIns="0" rIns="0" bIns="0" rtlCol="0">
            <a:spAutoFit/>
          </a:bodyPr>
          <a:lstStyle/>
          <a:p>
            <a:pPr marL="342900" indent="-342900" algn="l">
              <a:spcBef>
                <a:spcPts val="600"/>
              </a:spcBef>
              <a:buFont typeface="Arial" panose="020B0604020202020204" pitchFamily="34" charset="0"/>
              <a:buChar char="•"/>
            </a:pPr>
            <a:r>
              <a:rPr lang="en-US" sz="2400" dirty="0">
                <a:gradFill>
                  <a:gsLst>
                    <a:gs pos="2917">
                      <a:schemeClr val="tx1"/>
                    </a:gs>
                    <a:gs pos="30000">
                      <a:schemeClr val="tx1"/>
                    </a:gs>
                  </a:gsLst>
                  <a:lin ang="5400000" scaled="0"/>
                </a:gradFill>
              </a:rPr>
              <a:t>Select Servo Motor library</a:t>
            </a:r>
            <a:endParaRPr lang="en-US" sz="2400" b="1" dirty="0">
              <a:gradFill>
                <a:gsLst>
                  <a:gs pos="2917">
                    <a:schemeClr val="tx1"/>
                  </a:gs>
                  <a:gs pos="30000">
                    <a:schemeClr val="tx1"/>
                  </a:gs>
                </a:gsLst>
                <a:lin ang="5400000" scaled="0"/>
              </a:gradFill>
            </a:endParaRPr>
          </a:p>
        </p:txBody>
      </p:sp>
      <p:sp>
        <p:nvSpPr>
          <p:cNvPr id="10" name="Oval 9">
            <a:extLst>
              <a:ext uri="{FF2B5EF4-FFF2-40B4-BE49-F238E27FC236}">
                <a16:creationId xmlns:a16="http://schemas.microsoft.com/office/drawing/2014/main" id="{0BDC6357-CFFA-4044-B994-2CBECA4BB02C}"/>
              </a:ext>
            </a:extLst>
          </p:cNvPr>
          <p:cNvSpPr/>
          <p:nvPr/>
        </p:nvSpPr>
        <p:spPr bwMode="auto">
          <a:xfrm>
            <a:off x="1488489" y="1835818"/>
            <a:ext cx="2152851" cy="365841"/>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6BEC326B-83A5-4949-B58E-4FCBB9E4C263}"/>
              </a:ext>
            </a:extLst>
          </p:cNvPr>
          <p:cNvSpPr/>
          <p:nvPr/>
        </p:nvSpPr>
        <p:spPr bwMode="auto">
          <a:xfrm>
            <a:off x="1488488" y="5287299"/>
            <a:ext cx="2152851" cy="369331"/>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63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58D0A6-2B2E-4C36-8536-4A3ADECBF408}"/>
              </a:ext>
            </a:extLst>
          </p:cNvPr>
          <p:cNvPicPr>
            <a:picLocks noChangeAspect="1"/>
          </p:cNvPicPr>
          <p:nvPr/>
        </p:nvPicPr>
        <p:blipFill>
          <a:blip r:embed="rId2"/>
          <a:stretch>
            <a:fillRect/>
          </a:stretch>
        </p:blipFill>
        <p:spPr>
          <a:xfrm>
            <a:off x="1318661" y="1899599"/>
            <a:ext cx="10679881" cy="4607530"/>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351090" y="258607"/>
            <a:ext cx="8247728" cy="553998"/>
          </a:xfrm>
        </p:spPr>
        <p:txBody>
          <a:bodyPr/>
          <a:lstStyle/>
          <a:p>
            <a:r>
              <a:rPr lang="en-US" dirty="0"/>
              <a:t>1 = Move a Motor</a:t>
            </a:r>
          </a:p>
        </p:txBody>
      </p:sp>
      <p:cxnSp>
        <p:nvCxnSpPr>
          <p:cNvPr id="7" name="Straight Arrow Connector 6">
            <a:extLst>
              <a:ext uri="{FF2B5EF4-FFF2-40B4-BE49-F238E27FC236}">
                <a16:creationId xmlns:a16="http://schemas.microsoft.com/office/drawing/2014/main" id="{58F2A018-86BC-4930-92A0-CD0468B719EF}"/>
              </a:ext>
            </a:extLst>
          </p:cNvPr>
          <p:cNvCxnSpPr>
            <a:cxnSpLocks/>
          </p:cNvCxnSpPr>
          <p:nvPr/>
        </p:nvCxnSpPr>
        <p:spPr>
          <a:xfrm flipV="1">
            <a:off x="445870" y="4203363"/>
            <a:ext cx="789272" cy="1"/>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D5F6A64-3995-4FB5-9252-BE2AA93D6FA3}"/>
              </a:ext>
            </a:extLst>
          </p:cNvPr>
          <p:cNvSpPr txBox="1"/>
          <p:nvPr/>
        </p:nvSpPr>
        <p:spPr>
          <a:xfrm>
            <a:off x="351090" y="946390"/>
            <a:ext cx="9052791" cy="815608"/>
          </a:xfrm>
          <a:prstGeom prst="rect">
            <a:avLst/>
          </a:prstGeom>
          <a:noFill/>
        </p:spPr>
        <p:txBody>
          <a:bodyPr wrap="square" lIns="0" tIns="0" rIns="0" bIns="0" rtlCol="0">
            <a:spAutoFit/>
          </a:bodyPr>
          <a:lstStyle/>
          <a:p>
            <a:pPr marL="342900" indent="-342900" algn="l">
              <a:spcBef>
                <a:spcPts val="600"/>
              </a:spcBef>
              <a:buFont typeface="Arial" panose="020B0604020202020204" pitchFamily="34" charset="0"/>
              <a:buChar char="•"/>
            </a:pPr>
            <a:r>
              <a:rPr lang="en-US" sz="2400" dirty="0">
                <a:gradFill>
                  <a:gsLst>
                    <a:gs pos="2917">
                      <a:schemeClr val="tx1"/>
                    </a:gs>
                    <a:gs pos="30000">
                      <a:schemeClr val="tx1"/>
                    </a:gs>
                  </a:gsLst>
                  <a:lin ang="5400000" scaled="0"/>
                </a:gradFill>
              </a:rPr>
              <a:t>Drag two </a:t>
            </a:r>
            <a:r>
              <a:rPr lang="en-US" sz="2400" b="1" dirty="0">
                <a:solidFill>
                  <a:srgbClr val="03AA74"/>
                </a:solidFill>
              </a:rPr>
              <a:t>Set Servo </a:t>
            </a:r>
            <a:r>
              <a:rPr lang="en-US" sz="2400" dirty="0">
                <a:gradFill>
                  <a:gsLst>
                    <a:gs pos="2917">
                      <a:schemeClr val="tx1"/>
                    </a:gs>
                    <a:gs pos="30000">
                      <a:schemeClr val="tx1"/>
                    </a:gs>
                  </a:gsLst>
                  <a:lin ang="5400000" scaled="0"/>
                </a:gradFill>
              </a:rPr>
              <a:t>blocks to the </a:t>
            </a:r>
            <a:r>
              <a:rPr lang="en-US" sz="2400" b="1" dirty="0">
                <a:solidFill>
                  <a:srgbClr val="00A4A6"/>
                </a:solidFill>
              </a:rPr>
              <a:t>Else If </a:t>
            </a:r>
            <a:r>
              <a:rPr lang="en-US" sz="2400" dirty="0">
                <a:gradFill>
                  <a:gsLst>
                    <a:gs pos="2917">
                      <a:schemeClr val="tx1"/>
                    </a:gs>
                    <a:gs pos="30000">
                      <a:schemeClr val="tx1"/>
                    </a:gs>
                  </a:gsLst>
                  <a:lin ang="5400000" scaled="0"/>
                </a:gradFill>
              </a:rPr>
              <a:t>clause</a:t>
            </a:r>
          </a:p>
          <a:p>
            <a:pPr marL="342900" indent="-342900" algn="l">
              <a:spcBef>
                <a:spcPts val="600"/>
              </a:spcBef>
              <a:buFont typeface="Arial" panose="020B0604020202020204" pitchFamily="34" charset="0"/>
              <a:buChar char="•"/>
            </a:pPr>
            <a:r>
              <a:rPr lang="en-US" sz="2400" dirty="0">
                <a:gradFill>
                  <a:gsLst>
                    <a:gs pos="2917">
                      <a:schemeClr val="tx1"/>
                    </a:gs>
                    <a:gs pos="30000">
                      <a:schemeClr val="tx1"/>
                    </a:gs>
                  </a:gsLst>
                  <a:lin ang="5400000" scaled="0"/>
                </a:gradFill>
              </a:rPr>
              <a:t>Set angles to </a:t>
            </a:r>
            <a:r>
              <a:rPr lang="en-US" sz="2400" b="1" dirty="0">
                <a:gradFill>
                  <a:gsLst>
                    <a:gs pos="2917">
                      <a:schemeClr val="tx1"/>
                    </a:gs>
                    <a:gs pos="30000">
                      <a:schemeClr val="tx1"/>
                    </a:gs>
                  </a:gsLst>
                  <a:lin ang="5400000" scaled="0"/>
                </a:gradFill>
              </a:rPr>
              <a:t>180</a:t>
            </a:r>
            <a:r>
              <a:rPr lang="en-US" sz="2400" dirty="0">
                <a:gradFill>
                  <a:gsLst>
                    <a:gs pos="2917">
                      <a:schemeClr val="tx1"/>
                    </a:gs>
                    <a:gs pos="30000">
                      <a:schemeClr val="tx1"/>
                    </a:gs>
                  </a:gsLst>
                  <a:lin ang="5400000" scaled="0"/>
                </a:gradFill>
              </a:rPr>
              <a:t> and </a:t>
            </a:r>
            <a:r>
              <a:rPr lang="en-US" sz="2400" b="1" dirty="0">
                <a:gradFill>
                  <a:gsLst>
                    <a:gs pos="2917">
                      <a:schemeClr val="tx1"/>
                    </a:gs>
                    <a:gs pos="30000">
                      <a:schemeClr val="tx1"/>
                    </a:gs>
                  </a:gsLst>
                  <a:lin ang="5400000" scaled="0"/>
                </a:gradFill>
              </a:rPr>
              <a:t>0</a:t>
            </a:r>
          </a:p>
        </p:txBody>
      </p:sp>
      <p:sp>
        <p:nvSpPr>
          <p:cNvPr id="9" name="Oval 8">
            <a:extLst>
              <a:ext uri="{FF2B5EF4-FFF2-40B4-BE49-F238E27FC236}">
                <a16:creationId xmlns:a16="http://schemas.microsoft.com/office/drawing/2014/main" id="{6810AD3D-2ECA-407E-B406-114BBA454E24}"/>
              </a:ext>
            </a:extLst>
          </p:cNvPr>
          <p:cNvSpPr/>
          <p:nvPr/>
        </p:nvSpPr>
        <p:spPr bwMode="auto">
          <a:xfrm>
            <a:off x="9591572" y="4248613"/>
            <a:ext cx="413888" cy="291635"/>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9AB272B4-A152-4A09-9258-BA1343E028BE}"/>
              </a:ext>
            </a:extLst>
          </p:cNvPr>
          <p:cNvSpPr/>
          <p:nvPr/>
        </p:nvSpPr>
        <p:spPr bwMode="auto">
          <a:xfrm>
            <a:off x="9572321" y="4663771"/>
            <a:ext cx="385013" cy="291635"/>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811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7808A5-8573-4F90-8988-DC6B5BE12F4E}"/>
              </a:ext>
            </a:extLst>
          </p:cNvPr>
          <p:cNvPicPr>
            <a:picLocks noChangeAspect="1"/>
          </p:cNvPicPr>
          <p:nvPr/>
        </p:nvPicPr>
        <p:blipFill>
          <a:blip r:embed="rId2"/>
          <a:stretch>
            <a:fillRect/>
          </a:stretch>
        </p:blipFill>
        <p:spPr>
          <a:xfrm>
            <a:off x="2246997" y="1530267"/>
            <a:ext cx="7710337" cy="5185848"/>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351090" y="258607"/>
            <a:ext cx="8247728" cy="553998"/>
          </a:xfrm>
        </p:spPr>
        <p:txBody>
          <a:bodyPr/>
          <a:lstStyle/>
          <a:p>
            <a:r>
              <a:rPr lang="en-US" dirty="0"/>
              <a:t>1 = Move a Motor</a:t>
            </a:r>
          </a:p>
        </p:txBody>
      </p:sp>
      <p:cxnSp>
        <p:nvCxnSpPr>
          <p:cNvPr id="7" name="Straight Arrow Connector 6">
            <a:extLst>
              <a:ext uri="{FF2B5EF4-FFF2-40B4-BE49-F238E27FC236}">
                <a16:creationId xmlns:a16="http://schemas.microsoft.com/office/drawing/2014/main" id="{58F2A018-86BC-4930-92A0-CD0468B719EF}"/>
              </a:ext>
            </a:extLst>
          </p:cNvPr>
          <p:cNvCxnSpPr>
            <a:cxnSpLocks/>
          </p:cNvCxnSpPr>
          <p:nvPr/>
        </p:nvCxnSpPr>
        <p:spPr>
          <a:xfrm flipV="1">
            <a:off x="1369895" y="1960677"/>
            <a:ext cx="789272" cy="1"/>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D5F6A64-3995-4FB5-9252-BE2AA93D6FA3}"/>
              </a:ext>
            </a:extLst>
          </p:cNvPr>
          <p:cNvSpPr txBox="1"/>
          <p:nvPr/>
        </p:nvSpPr>
        <p:spPr>
          <a:xfrm>
            <a:off x="351090" y="986770"/>
            <a:ext cx="9052791" cy="369332"/>
          </a:xfrm>
          <a:prstGeom prst="rect">
            <a:avLst/>
          </a:prstGeom>
          <a:noFill/>
        </p:spPr>
        <p:txBody>
          <a:bodyPr wrap="square" lIns="0" tIns="0" rIns="0" bIns="0" rtlCol="0">
            <a:spAutoFit/>
          </a:bodyPr>
          <a:lstStyle/>
          <a:p>
            <a:pPr marL="342900" indent="-342900" algn="l">
              <a:spcBef>
                <a:spcPts val="600"/>
              </a:spcBef>
              <a:buFont typeface="Arial" panose="020B0604020202020204" pitchFamily="34" charset="0"/>
              <a:buChar char="•"/>
            </a:pPr>
            <a:r>
              <a:rPr lang="en-US" sz="2400" dirty="0">
                <a:gradFill>
                  <a:gsLst>
                    <a:gs pos="2917">
                      <a:schemeClr val="tx1"/>
                    </a:gs>
                    <a:gs pos="30000">
                      <a:schemeClr val="tx1"/>
                    </a:gs>
                  </a:gsLst>
                  <a:lin ang="5400000" scaled="0"/>
                </a:gradFill>
              </a:rPr>
              <a:t>Add a Pause for 1 second between them</a:t>
            </a:r>
          </a:p>
        </p:txBody>
      </p:sp>
      <p:pic>
        <p:nvPicPr>
          <p:cNvPr id="8" name="Picture 7">
            <a:extLst>
              <a:ext uri="{FF2B5EF4-FFF2-40B4-BE49-F238E27FC236}">
                <a16:creationId xmlns:a16="http://schemas.microsoft.com/office/drawing/2014/main" id="{F3D2B0DB-95C7-458D-AE70-A8D849DD9851}"/>
              </a:ext>
            </a:extLst>
          </p:cNvPr>
          <p:cNvPicPr>
            <a:picLocks noChangeAspect="1"/>
          </p:cNvPicPr>
          <p:nvPr/>
        </p:nvPicPr>
        <p:blipFill>
          <a:blip r:embed="rId3"/>
          <a:stretch>
            <a:fillRect/>
          </a:stretch>
        </p:blipFill>
        <p:spPr>
          <a:xfrm>
            <a:off x="6164232" y="3940599"/>
            <a:ext cx="1843586" cy="1542593"/>
          </a:xfrm>
          <a:prstGeom prst="rect">
            <a:avLst/>
          </a:prstGeom>
        </p:spPr>
      </p:pic>
      <p:sp>
        <p:nvSpPr>
          <p:cNvPr id="10" name="Oval 9">
            <a:extLst>
              <a:ext uri="{FF2B5EF4-FFF2-40B4-BE49-F238E27FC236}">
                <a16:creationId xmlns:a16="http://schemas.microsoft.com/office/drawing/2014/main" id="{9AB272B4-A152-4A09-9258-BA1343E028BE}"/>
              </a:ext>
            </a:extLst>
          </p:cNvPr>
          <p:cNvSpPr/>
          <p:nvPr/>
        </p:nvSpPr>
        <p:spPr bwMode="auto">
          <a:xfrm>
            <a:off x="6552594" y="5074599"/>
            <a:ext cx="1320872" cy="219296"/>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9254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351090" y="258607"/>
            <a:ext cx="8247728" cy="553998"/>
          </a:xfrm>
        </p:spPr>
        <p:txBody>
          <a:bodyPr/>
          <a:lstStyle/>
          <a:p>
            <a:r>
              <a:rPr lang="en-US" dirty="0"/>
              <a:t>Add NeoPixel blocks</a:t>
            </a:r>
          </a:p>
        </p:txBody>
      </p:sp>
      <p:sp>
        <p:nvSpPr>
          <p:cNvPr id="6" name="TextBox 5">
            <a:extLst>
              <a:ext uri="{FF2B5EF4-FFF2-40B4-BE49-F238E27FC236}">
                <a16:creationId xmlns:a16="http://schemas.microsoft.com/office/drawing/2014/main" id="{AD5F6A64-3995-4FB5-9252-BE2AA93D6FA3}"/>
              </a:ext>
            </a:extLst>
          </p:cNvPr>
          <p:cNvSpPr txBox="1"/>
          <p:nvPr/>
        </p:nvSpPr>
        <p:spPr>
          <a:xfrm>
            <a:off x="351090" y="1184526"/>
            <a:ext cx="9052791" cy="369332"/>
          </a:xfrm>
          <a:prstGeom prst="rect">
            <a:avLst/>
          </a:prstGeom>
          <a:noFill/>
        </p:spPr>
        <p:txBody>
          <a:bodyPr wrap="square" lIns="0" tIns="0" rIns="0" bIns="0" rtlCol="0">
            <a:spAutoFit/>
          </a:bodyPr>
          <a:lstStyle/>
          <a:p>
            <a:pPr marL="342900" indent="-342900" algn="l">
              <a:spcBef>
                <a:spcPts val="600"/>
              </a:spcBef>
              <a:buFont typeface="Arial" panose="020B0604020202020204" pitchFamily="34" charset="0"/>
              <a:buChar char="•"/>
            </a:pPr>
            <a:r>
              <a:rPr lang="en-US" sz="2400" dirty="0">
                <a:gradFill>
                  <a:gsLst>
                    <a:gs pos="2917">
                      <a:schemeClr val="tx1"/>
                    </a:gs>
                    <a:gs pos="30000">
                      <a:schemeClr val="tx1"/>
                    </a:gs>
                  </a:gsLst>
                  <a:lin ang="5400000" scaled="0"/>
                </a:gradFill>
              </a:rPr>
              <a:t>In the Toolbox, click on </a:t>
            </a:r>
            <a:r>
              <a:rPr lang="en-US" sz="2400" b="1" dirty="0">
                <a:gradFill>
                  <a:gsLst>
                    <a:gs pos="2917">
                      <a:schemeClr val="tx1"/>
                    </a:gs>
                    <a:gs pos="30000">
                      <a:schemeClr val="tx1"/>
                    </a:gs>
                  </a:gsLst>
                  <a:lin ang="5400000" scaled="0"/>
                </a:gradFill>
              </a:rPr>
              <a:t>Advanced</a:t>
            </a:r>
            <a:r>
              <a:rPr lang="en-US" sz="2400" dirty="0">
                <a:gradFill>
                  <a:gsLst>
                    <a:gs pos="2917">
                      <a:schemeClr val="tx1"/>
                    </a:gs>
                    <a:gs pos="30000">
                      <a:schemeClr val="tx1"/>
                    </a:gs>
                  </a:gsLst>
                  <a:lin ang="5400000" scaled="0"/>
                </a:gradFill>
              </a:rPr>
              <a:t> | </a:t>
            </a:r>
            <a:r>
              <a:rPr lang="en-US" sz="2400" b="1" dirty="0">
                <a:gradFill>
                  <a:gsLst>
                    <a:gs pos="2917">
                      <a:schemeClr val="tx1"/>
                    </a:gs>
                    <a:gs pos="30000">
                      <a:schemeClr val="tx1"/>
                    </a:gs>
                  </a:gsLst>
                  <a:lin ang="5400000" scaled="0"/>
                </a:gradFill>
              </a:rPr>
              <a:t>Extensions</a:t>
            </a:r>
          </a:p>
        </p:txBody>
      </p:sp>
      <p:pic>
        <p:nvPicPr>
          <p:cNvPr id="5" name="Picture 4">
            <a:extLst>
              <a:ext uri="{FF2B5EF4-FFF2-40B4-BE49-F238E27FC236}">
                <a16:creationId xmlns:a16="http://schemas.microsoft.com/office/drawing/2014/main" id="{691D41BF-CC6E-4C00-9C5E-E049AF55AAAE}"/>
              </a:ext>
            </a:extLst>
          </p:cNvPr>
          <p:cNvPicPr>
            <a:picLocks noChangeAspect="1"/>
          </p:cNvPicPr>
          <p:nvPr/>
        </p:nvPicPr>
        <p:blipFill>
          <a:blip r:embed="rId2"/>
          <a:stretch>
            <a:fillRect/>
          </a:stretch>
        </p:blipFill>
        <p:spPr>
          <a:xfrm>
            <a:off x="1745600" y="1836572"/>
            <a:ext cx="1895740" cy="3820058"/>
          </a:xfrm>
          <a:prstGeom prst="rect">
            <a:avLst/>
          </a:prstGeom>
          <a:ln>
            <a:solidFill>
              <a:schemeClr val="tx1">
                <a:lumMod val="50000"/>
                <a:lumOff val="50000"/>
              </a:schemeClr>
            </a:solidFill>
          </a:ln>
        </p:spPr>
      </p:pic>
      <p:sp>
        <p:nvSpPr>
          <p:cNvPr id="9" name="TextBox 8">
            <a:extLst>
              <a:ext uri="{FF2B5EF4-FFF2-40B4-BE49-F238E27FC236}">
                <a16:creationId xmlns:a16="http://schemas.microsoft.com/office/drawing/2014/main" id="{A5C5B20F-0286-4D61-B3CF-D67814885A76}"/>
              </a:ext>
            </a:extLst>
          </p:cNvPr>
          <p:cNvSpPr txBox="1"/>
          <p:nvPr/>
        </p:nvSpPr>
        <p:spPr>
          <a:xfrm>
            <a:off x="6761966" y="2849461"/>
            <a:ext cx="4262387" cy="369332"/>
          </a:xfrm>
          <a:prstGeom prst="rect">
            <a:avLst/>
          </a:prstGeom>
          <a:noFill/>
        </p:spPr>
        <p:txBody>
          <a:bodyPr wrap="square" lIns="0" tIns="0" rIns="0" bIns="0" rtlCol="0">
            <a:spAutoFit/>
          </a:bodyPr>
          <a:lstStyle/>
          <a:p>
            <a:pPr marL="342900" indent="-342900" algn="l">
              <a:spcBef>
                <a:spcPts val="600"/>
              </a:spcBef>
              <a:buFont typeface="Arial" panose="020B0604020202020204" pitchFamily="34" charset="0"/>
              <a:buChar char="•"/>
            </a:pPr>
            <a:r>
              <a:rPr lang="en-US" sz="2400" dirty="0">
                <a:gradFill>
                  <a:gsLst>
                    <a:gs pos="2917">
                      <a:schemeClr val="tx1"/>
                    </a:gs>
                    <a:gs pos="30000">
                      <a:schemeClr val="tx1"/>
                    </a:gs>
                  </a:gsLst>
                  <a:lin ang="5400000" scaled="0"/>
                </a:gradFill>
              </a:rPr>
              <a:t>Select NeoPixel library</a:t>
            </a:r>
            <a:endParaRPr lang="en-US" sz="2400" b="1" dirty="0">
              <a:gradFill>
                <a:gsLst>
                  <a:gs pos="2917">
                    <a:schemeClr val="tx1"/>
                  </a:gs>
                  <a:gs pos="30000">
                    <a:schemeClr val="tx1"/>
                  </a:gs>
                </a:gsLst>
                <a:lin ang="5400000" scaled="0"/>
              </a:gradFill>
            </a:endParaRPr>
          </a:p>
        </p:txBody>
      </p:sp>
      <p:sp>
        <p:nvSpPr>
          <p:cNvPr id="10" name="Oval 9">
            <a:extLst>
              <a:ext uri="{FF2B5EF4-FFF2-40B4-BE49-F238E27FC236}">
                <a16:creationId xmlns:a16="http://schemas.microsoft.com/office/drawing/2014/main" id="{0BDC6357-CFFA-4044-B994-2CBECA4BB02C}"/>
              </a:ext>
            </a:extLst>
          </p:cNvPr>
          <p:cNvSpPr/>
          <p:nvPr/>
        </p:nvSpPr>
        <p:spPr bwMode="auto">
          <a:xfrm>
            <a:off x="1488489" y="1835818"/>
            <a:ext cx="2152851" cy="365841"/>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6BEC326B-83A5-4949-B58E-4FCBB9E4C263}"/>
              </a:ext>
            </a:extLst>
          </p:cNvPr>
          <p:cNvSpPr/>
          <p:nvPr/>
        </p:nvSpPr>
        <p:spPr bwMode="auto">
          <a:xfrm>
            <a:off x="1488488" y="5287299"/>
            <a:ext cx="2152851" cy="369331"/>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CEF9A84F-A4E6-456E-AB95-911A28DD64C1}"/>
              </a:ext>
            </a:extLst>
          </p:cNvPr>
          <p:cNvPicPr>
            <a:picLocks noChangeAspect="1"/>
          </p:cNvPicPr>
          <p:nvPr/>
        </p:nvPicPr>
        <p:blipFill>
          <a:blip r:embed="rId3"/>
          <a:stretch>
            <a:fillRect/>
          </a:stretch>
        </p:blipFill>
        <p:spPr>
          <a:xfrm>
            <a:off x="7488025" y="3429000"/>
            <a:ext cx="2810267" cy="3067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70644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D6C63-9678-4D6D-85C1-A5AE9FD3A9CA}"/>
              </a:ext>
            </a:extLst>
          </p:cNvPr>
          <p:cNvPicPr>
            <a:picLocks noChangeAspect="1"/>
          </p:cNvPicPr>
          <p:nvPr/>
        </p:nvPicPr>
        <p:blipFill>
          <a:blip r:embed="rId2"/>
          <a:stretch>
            <a:fillRect/>
          </a:stretch>
        </p:blipFill>
        <p:spPr>
          <a:xfrm>
            <a:off x="904775" y="2001584"/>
            <a:ext cx="11142846" cy="3695985"/>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351090" y="258607"/>
            <a:ext cx="8247728" cy="553998"/>
          </a:xfrm>
        </p:spPr>
        <p:txBody>
          <a:bodyPr/>
          <a:lstStyle/>
          <a:p>
            <a:r>
              <a:rPr lang="en-US" dirty="0"/>
              <a:t>2 = Rainbow Lights</a:t>
            </a:r>
          </a:p>
        </p:txBody>
      </p:sp>
      <p:cxnSp>
        <p:nvCxnSpPr>
          <p:cNvPr id="7" name="Straight Arrow Connector 6">
            <a:extLst>
              <a:ext uri="{FF2B5EF4-FFF2-40B4-BE49-F238E27FC236}">
                <a16:creationId xmlns:a16="http://schemas.microsoft.com/office/drawing/2014/main" id="{58F2A018-86BC-4930-92A0-CD0468B719EF}"/>
              </a:ext>
            </a:extLst>
          </p:cNvPr>
          <p:cNvCxnSpPr>
            <a:cxnSpLocks/>
          </p:cNvCxnSpPr>
          <p:nvPr/>
        </p:nvCxnSpPr>
        <p:spPr>
          <a:xfrm flipV="1">
            <a:off x="77003" y="4771253"/>
            <a:ext cx="789272" cy="1"/>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D5F6A64-3995-4FB5-9252-BE2AA93D6FA3}"/>
              </a:ext>
            </a:extLst>
          </p:cNvPr>
          <p:cNvSpPr txBox="1"/>
          <p:nvPr/>
        </p:nvSpPr>
        <p:spPr>
          <a:xfrm>
            <a:off x="351090" y="986770"/>
            <a:ext cx="9052791" cy="815608"/>
          </a:xfrm>
          <a:prstGeom prst="rect">
            <a:avLst/>
          </a:prstGeom>
          <a:noFill/>
        </p:spPr>
        <p:txBody>
          <a:bodyPr wrap="square" lIns="0" tIns="0" rIns="0" bIns="0" rtlCol="0">
            <a:spAutoFit/>
          </a:bodyPr>
          <a:lstStyle/>
          <a:p>
            <a:pPr marL="342900" indent="-342900" algn="l">
              <a:spcBef>
                <a:spcPts val="600"/>
              </a:spcBef>
              <a:buFont typeface="Arial" panose="020B0604020202020204" pitchFamily="34" charset="0"/>
              <a:buChar char="•"/>
            </a:pPr>
            <a:r>
              <a:rPr lang="en-US" sz="2400" dirty="0">
                <a:gradFill>
                  <a:gsLst>
                    <a:gs pos="2917">
                      <a:schemeClr val="tx1"/>
                    </a:gs>
                    <a:gs pos="30000">
                      <a:schemeClr val="tx1"/>
                    </a:gs>
                  </a:gsLst>
                  <a:lin ang="5400000" scaled="0"/>
                </a:gradFill>
              </a:rPr>
              <a:t>Drag a </a:t>
            </a:r>
            <a:r>
              <a:rPr lang="en-US" sz="2400" b="1" dirty="0">
                <a:solidFill>
                  <a:srgbClr val="DC143C"/>
                </a:solidFill>
              </a:rPr>
              <a:t>Set Strip </a:t>
            </a:r>
            <a:r>
              <a:rPr lang="en-US" sz="2400" dirty="0">
                <a:gradFill>
                  <a:gsLst>
                    <a:gs pos="2917">
                      <a:schemeClr val="tx1"/>
                    </a:gs>
                    <a:gs pos="30000">
                      <a:schemeClr val="tx1"/>
                    </a:gs>
                  </a:gsLst>
                  <a:lin ang="5400000" scaled="0"/>
                </a:gradFill>
              </a:rPr>
              <a:t>block into the </a:t>
            </a:r>
            <a:r>
              <a:rPr lang="en-US" sz="2400" b="1" dirty="0">
                <a:gradFill>
                  <a:gsLst>
                    <a:gs pos="2917">
                      <a:schemeClr val="tx1"/>
                    </a:gs>
                    <a:gs pos="30000">
                      <a:schemeClr val="tx1"/>
                    </a:gs>
                  </a:gsLst>
                  <a:lin ang="5400000" scaled="0"/>
                </a:gradFill>
              </a:rPr>
              <a:t>Else</a:t>
            </a:r>
            <a:r>
              <a:rPr lang="en-US" sz="2400" dirty="0">
                <a:gradFill>
                  <a:gsLst>
                    <a:gs pos="2917">
                      <a:schemeClr val="tx1"/>
                    </a:gs>
                    <a:gs pos="30000">
                      <a:schemeClr val="tx1"/>
                    </a:gs>
                  </a:gsLst>
                  <a:lin ang="5400000" scaled="0"/>
                </a:gradFill>
              </a:rPr>
              <a:t> clause</a:t>
            </a:r>
          </a:p>
          <a:p>
            <a:pPr marL="342900" indent="-342900" algn="l">
              <a:spcBef>
                <a:spcPts val="600"/>
              </a:spcBef>
              <a:buFont typeface="Arial" panose="020B0604020202020204" pitchFamily="34" charset="0"/>
              <a:buChar char="•"/>
            </a:pPr>
            <a:r>
              <a:rPr lang="en-US" sz="2400" dirty="0">
                <a:gradFill>
                  <a:gsLst>
                    <a:gs pos="2917">
                      <a:schemeClr val="tx1"/>
                    </a:gs>
                    <a:gs pos="30000">
                      <a:schemeClr val="tx1"/>
                    </a:gs>
                  </a:gsLst>
                  <a:lin ang="5400000" scaled="0"/>
                </a:gradFill>
              </a:rPr>
              <a:t>Set the number of LED lights to </a:t>
            </a:r>
            <a:r>
              <a:rPr lang="en-US" sz="2400" b="1" dirty="0">
                <a:gradFill>
                  <a:gsLst>
                    <a:gs pos="2917">
                      <a:schemeClr val="tx1"/>
                    </a:gs>
                    <a:gs pos="30000">
                      <a:schemeClr val="tx1"/>
                    </a:gs>
                  </a:gsLst>
                  <a:lin ang="5400000" scaled="0"/>
                </a:gradFill>
              </a:rPr>
              <a:t>30</a:t>
            </a:r>
          </a:p>
        </p:txBody>
      </p:sp>
      <p:sp>
        <p:nvSpPr>
          <p:cNvPr id="8" name="Oval 7">
            <a:extLst>
              <a:ext uri="{FF2B5EF4-FFF2-40B4-BE49-F238E27FC236}">
                <a16:creationId xmlns:a16="http://schemas.microsoft.com/office/drawing/2014/main" id="{42E7A0A0-34CE-43E1-AA8B-29C15463B4AA}"/>
              </a:ext>
            </a:extLst>
          </p:cNvPr>
          <p:cNvSpPr/>
          <p:nvPr/>
        </p:nvSpPr>
        <p:spPr bwMode="auto">
          <a:xfrm>
            <a:off x="9971772" y="4675003"/>
            <a:ext cx="351321" cy="273824"/>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7930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E754C-DA99-42AD-8FF3-7E80A6A9B161}"/>
              </a:ext>
            </a:extLst>
          </p:cNvPr>
          <p:cNvPicPr>
            <a:picLocks noChangeAspect="1"/>
          </p:cNvPicPr>
          <p:nvPr/>
        </p:nvPicPr>
        <p:blipFill>
          <a:blip r:embed="rId2"/>
          <a:stretch>
            <a:fillRect/>
          </a:stretch>
        </p:blipFill>
        <p:spPr>
          <a:xfrm>
            <a:off x="866275" y="1716818"/>
            <a:ext cx="11023489" cy="4122661"/>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351090" y="258607"/>
            <a:ext cx="8247728" cy="553998"/>
          </a:xfrm>
        </p:spPr>
        <p:txBody>
          <a:bodyPr/>
          <a:lstStyle/>
          <a:p>
            <a:r>
              <a:rPr lang="en-US" dirty="0"/>
              <a:t>2 = Rainbow Lights</a:t>
            </a:r>
          </a:p>
        </p:txBody>
      </p:sp>
      <p:sp>
        <p:nvSpPr>
          <p:cNvPr id="6" name="TextBox 5">
            <a:extLst>
              <a:ext uri="{FF2B5EF4-FFF2-40B4-BE49-F238E27FC236}">
                <a16:creationId xmlns:a16="http://schemas.microsoft.com/office/drawing/2014/main" id="{AD5F6A64-3995-4FB5-9252-BE2AA93D6FA3}"/>
              </a:ext>
            </a:extLst>
          </p:cNvPr>
          <p:cNvSpPr txBox="1"/>
          <p:nvPr/>
        </p:nvSpPr>
        <p:spPr>
          <a:xfrm>
            <a:off x="351090" y="1095921"/>
            <a:ext cx="9052791" cy="369332"/>
          </a:xfrm>
          <a:prstGeom prst="rect">
            <a:avLst/>
          </a:prstGeom>
          <a:noFill/>
        </p:spPr>
        <p:txBody>
          <a:bodyPr wrap="square" lIns="0" tIns="0" rIns="0" bIns="0" rtlCol="0">
            <a:spAutoFit/>
          </a:bodyPr>
          <a:lstStyle/>
          <a:p>
            <a:pPr marL="342900" indent="-342900" algn="l">
              <a:spcBef>
                <a:spcPts val="600"/>
              </a:spcBef>
              <a:buFont typeface="Arial" panose="020B0604020202020204" pitchFamily="34" charset="0"/>
              <a:buChar char="•"/>
            </a:pPr>
            <a:r>
              <a:rPr lang="en-US" sz="2400" dirty="0">
                <a:gradFill>
                  <a:gsLst>
                    <a:gs pos="2917">
                      <a:schemeClr val="tx1"/>
                    </a:gs>
                    <a:gs pos="30000">
                      <a:schemeClr val="tx1"/>
                    </a:gs>
                  </a:gsLst>
                  <a:lin ang="5400000" scaled="0"/>
                </a:gradFill>
              </a:rPr>
              <a:t>Drag a </a:t>
            </a:r>
            <a:r>
              <a:rPr lang="en-US" sz="2400" b="1" dirty="0">
                <a:solidFill>
                  <a:srgbClr val="2699BF"/>
                </a:solidFill>
              </a:rPr>
              <a:t>Strip Show Rainbow </a:t>
            </a:r>
            <a:r>
              <a:rPr lang="en-US" sz="2400" dirty="0">
                <a:gradFill>
                  <a:gsLst>
                    <a:gs pos="2917">
                      <a:schemeClr val="tx1"/>
                    </a:gs>
                    <a:gs pos="30000">
                      <a:schemeClr val="tx1"/>
                    </a:gs>
                  </a:gsLst>
                  <a:lin ang="5400000" scaled="0"/>
                </a:gradFill>
              </a:rPr>
              <a:t>block after the </a:t>
            </a:r>
            <a:r>
              <a:rPr lang="en-US" sz="2400" b="1" dirty="0">
                <a:solidFill>
                  <a:srgbClr val="DC143C"/>
                </a:solidFill>
              </a:rPr>
              <a:t>Set Strip </a:t>
            </a:r>
            <a:r>
              <a:rPr lang="en-US" sz="2400" dirty="0">
                <a:gradFill>
                  <a:gsLst>
                    <a:gs pos="2917">
                      <a:schemeClr val="tx1"/>
                    </a:gs>
                    <a:gs pos="30000">
                      <a:schemeClr val="tx1"/>
                    </a:gs>
                  </a:gsLst>
                  <a:lin ang="5400000" scaled="0"/>
                </a:gradFill>
              </a:rPr>
              <a:t>block</a:t>
            </a:r>
          </a:p>
        </p:txBody>
      </p:sp>
      <p:cxnSp>
        <p:nvCxnSpPr>
          <p:cNvPr id="7" name="Straight Arrow Connector 6">
            <a:extLst>
              <a:ext uri="{FF2B5EF4-FFF2-40B4-BE49-F238E27FC236}">
                <a16:creationId xmlns:a16="http://schemas.microsoft.com/office/drawing/2014/main" id="{58F2A018-86BC-4930-92A0-CD0468B719EF}"/>
              </a:ext>
            </a:extLst>
          </p:cNvPr>
          <p:cNvCxnSpPr>
            <a:cxnSpLocks/>
          </p:cNvCxnSpPr>
          <p:nvPr/>
        </p:nvCxnSpPr>
        <p:spPr>
          <a:xfrm>
            <a:off x="3955984" y="3680726"/>
            <a:ext cx="2983831" cy="150352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26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41153" y="6340935"/>
            <a:ext cx="305084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tx2"/>
                </a:solidFill>
              </a:rPr>
              <a:t>http://microbit.org/hardware/</a:t>
            </a:r>
          </a:p>
        </p:txBody>
      </p:sp>
      <p:pic>
        <p:nvPicPr>
          <p:cNvPr id="3" name="Picture 2">
            <a:extLst>
              <a:ext uri="{FF2B5EF4-FFF2-40B4-BE49-F238E27FC236}">
                <a16:creationId xmlns:a16="http://schemas.microsoft.com/office/drawing/2014/main" id="{7ED2A36F-9FFA-462E-B9F9-A504BE71C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964"/>
            <a:ext cx="12192000" cy="6280971"/>
          </a:xfrm>
          <a:prstGeom prst="rect">
            <a:avLst/>
          </a:prstGeom>
        </p:spPr>
      </p:pic>
      <p:pic>
        <p:nvPicPr>
          <p:cNvPr id="4" name="Picture 3">
            <a:extLst>
              <a:ext uri="{FF2B5EF4-FFF2-40B4-BE49-F238E27FC236}">
                <a16:creationId xmlns:a16="http://schemas.microsoft.com/office/drawing/2014/main" id="{F08EFF08-4713-4036-B08B-77C5290CCF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251" y="117351"/>
            <a:ext cx="1733801" cy="799427"/>
          </a:xfrm>
          <a:prstGeom prst="rect">
            <a:avLst/>
          </a:prstGeom>
        </p:spPr>
      </p:pic>
    </p:spTree>
    <p:extLst>
      <p:ext uri="{BB962C8B-B14F-4D97-AF65-F5344CB8AC3E}">
        <p14:creationId xmlns:p14="http://schemas.microsoft.com/office/powerpoint/2010/main" val="1537568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351090" y="258607"/>
            <a:ext cx="8247728" cy="553998"/>
          </a:xfrm>
        </p:spPr>
        <p:txBody>
          <a:bodyPr/>
          <a:lstStyle/>
          <a:p>
            <a:r>
              <a:rPr lang="en-US" dirty="0"/>
              <a:t>Complete Program</a:t>
            </a:r>
          </a:p>
        </p:txBody>
      </p:sp>
      <p:pic>
        <p:nvPicPr>
          <p:cNvPr id="5" name="Picture 4" descr="A screenshot of a cell phone&#10;&#10;Description automatically generated">
            <a:extLst>
              <a:ext uri="{FF2B5EF4-FFF2-40B4-BE49-F238E27FC236}">
                <a16:creationId xmlns:a16="http://schemas.microsoft.com/office/drawing/2014/main" id="{A737ECD8-BD65-4DE3-80FA-81E974739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2943" y="1016317"/>
            <a:ext cx="8791366" cy="5735805"/>
          </a:xfrm>
          <a:prstGeom prst="rect">
            <a:avLst/>
          </a:prstGeom>
        </p:spPr>
      </p:pic>
    </p:spTree>
    <p:extLst>
      <p:ext uri="{BB962C8B-B14F-4D97-AF65-F5344CB8AC3E}">
        <p14:creationId xmlns:p14="http://schemas.microsoft.com/office/powerpoint/2010/main" val="969084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 your program to the micro:bit</a:t>
            </a:r>
          </a:p>
        </p:txBody>
      </p:sp>
      <p:sp>
        <p:nvSpPr>
          <p:cNvPr id="4" name="Text Placeholder 4"/>
          <p:cNvSpPr>
            <a:spLocks noGrp="1"/>
          </p:cNvSpPr>
          <p:nvPr>
            <p:ph type="body" sz="quarter" idx="10"/>
          </p:nvPr>
        </p:nvSpPr>
        <p:spPr>
          <a:xfrm>
            <a:off x="588263" y="1286907"/>
            <a:ext cx="11018521" cy="1092607"/>
          </a:xfrm>
        </p:spPr>
        <p:txBody>
          <a:bodyPr/>
          <a:lstStyle/>
          <a:p>
            <a:pPr marL="742950" indent="-742950">
              <a:lnSpc>
                <a:spcPct val="100000"/>
              </a:lnSpc>
              <a:spcBef>
                <a:spcPts val="1200"/>
              </a:spcBef>
              <a:spcAft>
                <a:spcPts val="600"/>
              </a:spcAft>
              <a:buFont typeface="+mj-lt"/>
              <a:buAutoNum type="arabicPeriod"/>
            </a:pPr>
            <a:r>
              <a:rPr lang="en-US" dirty="0">
                <a:solidFill>
                  <a:schemeClr val="tx1"/>
                </a:solidFill>
              </a:rPr>
              <a:t>Make sure your micro:bit is plugged into the computer</a:t>
            </a:r>
          </a:p>
          <a:p>
            <a:pPr marL="742950" indent="-742950">
              <a:lnSpc>
                <a:spcPct val="100000"/>
              </a:lnSpc>
              <a:spcBef>
                <a:spcPts val="1200"/>
              </a:spcBef>
              <a:spcAft>
                <a:spcPts val="600"/>
              </a:spcAft>
              <a:buFont typeface="+mj-lt"/>
              <a:buAutoNum type="arabicPeriod"/>
            </a:pPr>
            <a:r>
              <a:rPr lang="en-US" dirty="0">
                <a:solidFill>
                  <a:schemeClr val="tx1"/>
                </a:solidFill>
              </a:rPr>
              <a:t>Click Download Button</a:t>
            </a:r>
          </a:p>
        </p:txBody>
      </p:sp>
      <p:pic>
        <p:nvPicPr>
          <p:cNvPr id="6" name="Picture 5"/>
          <p:cNvPicPr>
            <a:picLocks noChangeAspect="1"/>
          </p:cNvPicPr>
          <p:nvPr/>
        </p:nvPicPr>
        <p:blipFill>
          <a:blip r:embed="rId3"/>
          <a:stretch>
            <a:fillRect/>
          </a:stretch>
        </p:blipFill>
        <p:spPr>
          <a:xfrm>
            <a:off x="5145864" y="1918880"/>
            <a:ext cx="2423996" cy="490486"/>
          </a:xfrm>
          <a:prstGeom prst="rect">
            <a:avLst/>
          </a:prstGeom>
        </p:spPr>
      </p:pic>
      <p:sp>
        <p:nvSpPr>
          <p:cNvPr id="13" name="Text Placeholder 4">
            <a:extLst>
              <a:ext uri="{FF2B5EF4-FFF2-40B4-BE49-F238E27FC236}">
                <a16:creationId xmlns:a16="http://schemas.microsoft.com/office/drawing/2014/main" id="{0319CB13-AD5A-4EA0-89B4-75FA76D4AC28}"/>
              </a:ext>
            </a:extLst>
          </p:cNvPr>
          <p:cNvSpPr txBox="1">
            <a:spLocks/>
          </p:cNvSpPr>
          <p:nvPr/>
        </p:nvSpPr>
        <p:spPr>
          <a:xfrm>
            <a:off x="519282" y="2816641"/>
            <a:ext cx="11018521"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2"/>
                    </a:gs>
                    <a:gs pos="99000">
                      <a:schemeClr val="tx2"/>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44819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67229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600"/>
              </a:spcAft>
            </a:pPr>
            <a:r>
              <a:rPr lang="en-US" dirty="0">
                <a:solidFill>
                  <a:schemeClr val="tx1"/>
                </a:solidFill>
              </a:rPr>
              <a:t>The Yellow light on the back of your micro:bit will flash while your program is downloading</a:t>
            </a:r>
          </a:p>
        </p:txBody>
      </p:sp>
      <p:pic>
        <p:nvPicPr>
          <p:cNvPr id="15" name="Picture 14" descr="A circuit board&#10;&#10;Description automatically generated">
            <a:extLst>
              <a:ext uri="{FF2B5EF4-FFF2-40B4-BE49-F238E27FC236}">
                <a16:creationId xmlns:a16="http://schemas.microsoft.com/office/drawing/2014/main" id="{ADB467DB-CF36-4FD9-9EA7-C829B8E5F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9827" y="3964071"/>
            <a:ext cx="3564998" cy="2648017"/>
          </a:xfrm>
          <a:prstGeom prst="rect">
            <a:avLst/>
          </a:prstGeom>
          <a:ln>
            <a:noFill/>
          </a:ln>
          <a:effectLst>
            <a:outerShdw blurRad="292100" dist="139700" dir="2700000" algn="tl" rotWithShape="0">
              <a:srgbClr val="333333">
                <a:alpha val="65000"/>
              </a:srgbClr>
            </a:outerShdw>
          </a:effectLst>
        </p:spPr>
      </p:pic>
      <p:sp>
        <p:nvSpPr>
          <p:cNvPr id="16" name="Oval 15">
            <a:extLst>
              <a:ext uri="{FF2B5EF4-FFF2-40B4-BE49-F238E27FC236}">
                <a16:creationId xmlns:a16="http://schemas.microsoft.com/office/drawing/2014/main" id="{B6A8650C-B632-4D00-B6D8-F388FAAA9F5D}"/>
              </a:ext>
            </a:extLst>
          </p:cNvPr>
          <p:cNvSpPr/>
          <p:nvPr/>
        </p:nvSpPr>
        <p:spPr bwMode="auto">
          <a:xfrm>
            <a:off x="5505650" y="4610501"/>
            <a:ext cx="394635" cy="298383"/>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C9BB9353-2B58-4F36-8FFA-4FA748B01148}"/>
              </a:ext>
            </a:extLst>
          </p:cNvPr>
          <p:cNvCxnSpPr>
            <a:cxnSpLocks/>
          </p:cNvCxnSpPr>
          <p:nvPr/>
        </p:nvCxnSpPr>
        <p:spPr>
          <a:xfrm flipH="1">
            <a:off x="5858541" y="4214809"/>
            <a:ext cx="170001" cy="304350"/>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99685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F6ABC1A-B701-4A27-8452-C6E180BED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8715" y="2897726"/>
            <a:ext cx="2740243" cy="1992904"/>
          </a:xfrm>
          <a:prstGeom prst="rect">
            <a:avLst/>
          </a:prstGeom>
        </p:spPr>
      </p:pic>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p:txBody>
          <a:bodyPr/>
          <a:lstStyle/>
          <a:p>
            <a:r>
              <a:rPr lang="en-US" dirty="0"/>
              <a:t>Micro:bit Accessories</a:t>
            </a:r>
          </a:p>
        </p:txBody>
      </p:sp>
      <p:sp>
        <p:nvSpPr>
          <p:cNvPr id="3" name="Content Placeholder 2">
            <a:extLst>
              <a:ext uri="{FF2B5EF4-FFF2-40B4-BE49-F238E27FC236}">
                <a16:creationId xmlns:a16="http://schemas.microsoft.com/office/drawing/2014/main" id="{992EA2E9-53C6-40D3-B930-95ECCA8AE33F}"/>
              </a:ext>
            </a:extLst>
          </p:cNvPr>
          <p:cNvSpPr>
            <a:spLocks noGrp="1"/>
          </p:cNvSpPr>
          <p:nvPr>
            <p:ph sz="quarter" idx="10"/>
          </p:nvPr>
        </p:nvSpPr>
        <p:spPr>
          <a:xfrm>
            <a:off x="586581" y="1560229"/>
            <a:ext cx="11018838" cy="3533275"/>
          </a:xfrm>
        </p:spPr>
        <p:txBody>
          <a:bodyPr/>
          <a:lstStyle/>
          <a:p>
            <a:pPr marL="0" indent="0">
              <a:buNone/>
              <a:tabLst>
                <a:tab pos="461963" algn="l"/>
              </a:tabLst>
            </a:pPr>
            <a:r>
              <a:rPr lang="en-US" b="1" dirty="0"/>
              <a:t>0</a:t>
            </a:r>
            <a:r>
              <a:rPr lang="en-US" dirty="0"/>
              <a:t>	Speaker</a:t>
            </a:r>
          </a:p>
          <a:p>
            <a:pPr marL="0" indent="0">
              <a:buNone/>
              <a:tabLst>
                <a:tab pos="461963" algn="l"/>
              </a:tabLst>
            </a:pPr>
            <a:endParaRPr lang="en-US" dirty="0"/>
          </a:p>
          <a:p>
            <a:pPr marL="0" indent="0">
              <a:buNone/>
              <a:tabLst>
                <a:tab pos="461963" algn="l"/>
              </a:tabLst>
            </a:pPr>
            <a:endParaRPr lang="en-US" dirty="0"/>
          </a:p>
          <a:p>
            <a:pPr marL="0" indent="0">
              <a:buNone/>
              <a:tabLst>
                <a:tab pos="461963" algn="l"/>
              </a:tabLst>
            </a:pPr>
            <a:r>
              <a:rPr lang="en-US" b="1" dirty="0"/>
              <a:t>1</a:t>
            </a:r>
            <a:r>
              <a:rPr lang="en-US" dirty="0"/>
              <a:t>	Servo Motors</a:t>
            </a:r>
          </a:p>
          <a:p>
            <a:pPr marL="0" indent="0">
              <a:buNone/>
              <a:tabLst>
                <a:tab pos="461963" algn="l"/>
              </a:tabLst>
            </a:pPr>
            <a:endParaRPr lang="en-US" dirty="0"/>
          </a:p>
          <a:p>
            <a:pPr marL="0" indent="0">
              <a:buNone/>
              <a:tabLst>
                <a:tab pos="461963" algn="l"/>
              </a:tabLst>
            </a:pPr>
            <a:endParaRPr lang="en-US" dirty="0"/>
          </a:p>
          <a:p>
            <a:pPr marL="0" indent="0">
              <a:buNone/>
              <a:tabLst>
                <a:tab pos="461963" algn="l"/>
              </a:tabLst>
            </a:pPr>
            <a:r>
              <a:rPr lang="en-US" b="1" dirty="0"/>
              <a:t>2</a:t>
            </a:r>
            <a:r>
              <a:rPr lang="en-US" dirty="0"/>
              <a:t>	</a:t>
            </a:r>
            <a:r>
              <a:rPr lang="en-US" dirty="0" err="1"/>
              <a:t>NeoPixels</a:t>
            </a:r>
            <a:endParaRPr lang="en-US" dirty="0"/>
          </a:p>
        </p:txBody>
      </p:sp>
      <p:pic>
        <p:nvPicPr>
          <p:cNvPr id="9" name="Picture 8">
            <a:extLst>
              <a:ext uri="{FF2B5EF4-FFF2-40B4-BE49-F238E27FC236}">
                <a16:creationId xmlns:a16="http://schemas.microsoft.com/office/drawing/2014/main" id="{FB45C885-DF32-4B57-A604-E7F4817E1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1286" y="1196558"/>
            <a:ext cx="1784283" cy="1784283"/>
          </a:xfrm>
          <a:prstGeom prst="rect">
            <a:avLst/>
          </a:prstGeom>
        </p:spPr>
      </p:pic>
      <p:pic>
        <p:nvPicPr>
          <p:cNvPr id="13" name="Picture 12" descr="A picture containing hula-hoop&#10;&#10;Description automatically generated">
            <a:extLst>
              <a:ext uri="{FF2B5EF4-FFF2-40B4-BE49-F238E27FC236}">
                <a16:creationId xmlns:a16="http://schemas.microsoft.com/office/drawing/2014/main" id="{4308CC71-5F17-42D6-9E2A-7C968576E4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4659" y="4845195"/>
            <a:ext cx="3435103" cy="1840996"/>
          </a:xfrm>
          <a:prstGeom prst="rect">
            <a:avLst/>
          </a:prstGeom>
        </p:spPr>
      </p:pic>
      <p:sp>
        <p:nvSpPr>
          <p:cNvPr id="14" name="TextBox 13">
            <a:extLst>
              <a:ext uri="{FF2B5EF4-FFF2-40B4-BE49-F238E27FC236}">
                <a16:creationId xmlns:a16="http://schemas.microsoft.com/office/drawing/2014/main" id="{11313728-210B-4795-9576-75BC6816D3A0}"/>
              </a:ext>
            </a:extLst>
          </p:cNvPr>
          <p:cNvSpPr txBox="1"/>
          <p:nvPr/>
        </p:nvSpPr>
        <p:spPr>
          <a:xfrm>
            <a:off x="7532250" y="734199"/>
            <a:ext cx="4412702" cy="738664"/>
          </a:xfrm>
          <a:prstGeom prst="rect">
            <a:avLst/>
          </a:prstGeom>
          <a:noFill/>
        </p:spPr>
        <p:txBody>
          <a:bodyPr wrap="square" lIns="0" tIns="0" rIns="0" bIns="0" rtlCol="0">
            <a:spAutoFit/>
          </a:bodyPr>
          <a:lstStyle/>
          <a:p>
            <a:pPr algn="l"/>
            <a:r>
              <a:rPr lang="en-US" sz="2400" dirty="0">
                <a:gradFill>
                  <a:gsLst>
                    <a:gs pos="2917">
                      <a:schemeClr val="tx1"/>
                    </a:gs>
                    <a:gs pos="30000">
                      <a:schemeClr val="tx1"/>
                    </a:gs>
                  </a:gsLst>
                  <a:lin ang="5400000" scaled="0"/>
                </a:gradFill>
              </a:rPr>
              <a:t>At your table,</a:t>
            </a:r>
          </a:p>
          <a:p>
            <a:pPr algn="l"/>
            <a:r>
              <a:rPr lang="en-US" sz="2400" dirty="0">
                <a:gradFill>
                  <a:gsLst>
                    <a:gs pos="2917">
                      <a:schemeClr val="tx1"/>
                    </a:gs>
                    <a:gs pos="30000">
                      <a:schemeClr val="tx1"/>
                    </a:gs>
                  </a:gsLst>
                  <a:lin ang="5400000" scaled="0"/>
                </a:gradFill>
              </a:rPr>
              <a:t>Pick 2 people for each accessory</a:t>
            </a:r>
          </a:p>
        </p:txBody>
      </p:sp>
      <p:sp>
        <p:nvSpPr>
          <p:cNvPr id="18" name="Speech Bubble: Rectangle with Corners Rounded 17">
            <a:extLst>
              <a:ext uri="{FF2B5EF4-FFF2-40B4-BE49-F238E27FC236}">
                <a16:creationId xmlns:a16="http://schemas.microsoft.com/office/drawing/2014/main" id="{F27BE36F-9AB6-411B-8ECC-87EA6E236E54}"/>
              </a:ext>
            </a:extLst>
          </p:cNvPr>
          <p:cNvSpPr/>
          <p:nvPr/>
        </p:nvSpPr>
        <p:spPr bwMode="auto">
          <a:xfrm>
            <a:off x="7532250" y="1836534"/>
            <a:ext cx="3493972" cy="624315"/>
          </a:xfrm>
          <a:prstGeom prst="wedgeRoundRectCallout">
            <a:avLst>
              <a:gd name="adj1" fmla="val -117434"/>
              <a:gd name="adj2" fmla="val 1387"/>
              <a:gd name="adj3" fmla="val 16667"/>
            </a:avLst>
          </a:prstGeom>
          <a:solidFill>
            <a:srgbClr val="E6302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 People on Speakers</a:t>
            </a:r>
          </a:p>
        </p:txBody>
      </p:sp>
      <p:sp>
        <p:nvSpPr>
          <p:cNvPr id="19" name="Speech Bubble: Rectangle with Corners Rounded 18">
            <a:extLst>
              <a:ext uri="{FF2B5EF4-FFF2-40B4-BE49-F238E27FC236}">
                <a16:creationId xmlns:a16="http://schemas.microsoft.com/office/drawing/2014/main" id="{78EAB3D0-6C28-489E-98AD-0D2F6BACEDFA}"/>
              </a:ext>
            </a:extLst>
          </p:cNvPr>
          <p:cNvSpPr/>
          <p:nvPr/>
        </p:nvSpPr>
        <p:spPr bwMode="auto">
          <a:xfrm>
            <a:off x="7532250" y="3582020"/>
            <a:ext cx="3493972" cy="624315"/>
          </a:xfrm>
          <a:prstGeom prst="wedgeRoundRectCallout">
            <a:avLst>
              <a:gd name="adj1" fmla="val -103936"/>
              <a:gd name="adj2" fmla="val 1387"/>
              <a:gd name="adj3" fmla="val 16667"/>
            </a:avLst>
          </a:prstGeom>
          <a:solidFill>
            <a:srgbClr val="03AA74"/>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 People on Motors</a:t>
            </a:r>
          </a:p>
        </p:txBody>
      </p:sp>
      <p:sp>
        <p:nvSpPr>
          <p:cNvPr id="20" name="Speech Bubble: Rectangle with Corners Rounded 19">
            <a:extLst>
              <a:ext uri="{FF2B5EF4-FFF2-40B4-BE49-F238E27FC236}">
                <a16:creationId xmlns:a16="http://schemas.microsoft.com/office/drawing/2014/main" id="{5A166EEB-3B0E-4C6B-8C42-2CC4C25D9876}"/>
              </a:ext>
            </a:extLst>
          </p:cNvPr>
          <p:cNvSpPr/>
          <p:nvPr/>
        </p:nvSpPr>
        <p:spPr bwMode="auto">
          <a:xfrm>
            <a:off x="7532250" y="5358360"/>
            <a:ext cx="3493972" cy="624315"/>
          </a:xfrm>
          <a:prstGeom prst="wedgeRoundRectCallout">
            <a:avLst>
              <a:gd name="adj1" fmla="val -92916"/>
              <a:gd name="adj2" fmla="val 1387"/>
              <a:gd name="adj3" fmla="val 16667"/>
            </a:avLst>
          </a:prstGeom>
          <a:solidFill>
            <a:srgbClr val="2699BF"/>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 People on </a:t>
            </a:r>
            <a:r>
              <a:rPr lang="en-US" sz="2400" dirty="0" err="1">
                <a:gradFill>
                  <a:gsLst>
                    <a:gs pos="0">
                      <a:srgbClr val="FFFFFF"/>
                    </a:gs>
                    <a:gs pos="100000">
                      <a:srgbClr val="FFFFFF"/>
                    </a:gs>
                  </a:gsLst>
                  <a:lin ang="5400000" scaled="0"/>
                </a:gradFill>
                <a:ea typeface="Segoe UI" pitchFamily="34" charset="0"/>
                <a:cs typeface="Segoe UI" pitchFamily="34" charset="0"/>
              </a:rPr>
              <a:t>NeoPixels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162207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413886" y="273773"/>
            <a:ext cx="11058143" cy="553999"/>
          </a:xfrm>
        </p:spPr>
        <p:txBody>
          <a:bodyPr/>
          <a:lstStyle/>
          <a:p>
            <a:r>
              <a:rPr lang="en-US" dirty="0"/>
              <a:t>Attach Speaker to micro:bit via Croc Clip Cables</a:t>
            </a:r>
          </a:p>
        </p:txBody>
      </p:sp>
      <p:pic>
        <p:nvPicPr>
          <p:cNvPr id="5" name="Picture 4" descr="A picture containing electronics&#10;&#10;Description automatically generated">
            <a:extLst>
              <a:ext uri="{FF2B5EF4-FFF2-40B4-BE49-F238E27FC236}">
                <a16:creationId xmlns:a16="http://schemas.microsoft.com/office/drawing/2014/main" id="{34F2D554-3A4F-4995-9B40-29FB6CA452E9}"/>
              </a:ext>
            </a:extLst>
          </p:cNvPr>
          <p:cNvPicPr>
            <a:picLocks noChangeAspect="1"/>
          </p:cNvPicPr>
          <p:nvPr/>
        </p:nvPicPr>
        <p:blipFill rotWithShape="1">
          <a:blip r:embed="rId2">
            <a:extLst>
              <a:ext uri="{28A0092B-C50C-407E-A947-70E740481C1C}">
                <a14:useLocalDpi xmlns:a14="http://schemas.microsoft.com/office/drawing/2010/main" val="0"/>
              </a:ext>
            </a:extLst>
          </a:blip>
          <a:srcRect b="13965"/>
          <a:stretch/>
        </p:blipFill>
        <p:spPr>
          <a:xfrm>
            <a:off x="1434165" y="1006434"/>
            <a:ext cx="8896950" cy="5740874"/>
          </a:xfrm>
          <a:prstGeom prst="rect">
            <a:avLst/>
          </a:prstGeom>
        </p:spPr>
      </p:pic>
    </p:spTree>
    <p:extLst>
      <p:ext uri="{BB962C8B-B14F-4D97-AF65-F5344CB8AC3E}">
        <p14:creationId xmlns:p14="http://schemas.microsoft.com/office/powerpoint/2010/main" val="32756573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395757" y="283400"/>
            <a:ext cx="11018520" cy="553998"/>
          </a:xfrm>
        </p:spPr>
        <p:txBody>
          <a:bodyPr/>
          <a:lstStyle/>
          <a:p>
            <a:r>
              <a:rPr lang="en-US" dirty="0"/>
              <a:t>Attach Servo Motor micro:bit via Croc Clip Cables</a:t>
            </a:r>
          </a:p>
        </p:txBody>
      </p:sp>
      <p:pic>
        <p:nvPicPr>
          <p:cNvPr id="5" name="Picture 4" descr="A circuit board&#10;&#10;Description automatically generated">
            <a:extLst>
              <a:ext uri="{FF2B5EF4-FFF2-40B4-BE49-F238E27FC236}">
                <a16:creationId xmlns:a16="http://schemas.microsoft.com/office/drawing/2014/main" id="{D3BA211C-020E-4C16-9EED-2612B7A265A5}"/>
              </a:ext>
            </a:extLst>
          </p:cNvPr>
          <p:cNvPicPr>
            <a:picLocks noChangeAspect="1"/>
          </p:cNvPicPr>
          <p:nvPr/>
        </p:nvPicPr>
        <p:blipFill rotWithShape="1">
          <a:blip r:embed="rId2">
            <a:extLst>
              <a:ext uri="{28A0092B-C50C-407E-A947-70E740481C1C}">
                <a14:useLocalDpi xmlns:a14="http://schemas.microsoft.com/office/drawing/2010/main" val="0"/>
              </a:ext>
            </a:extLst>
          </a:blip>
          <a:srcRect l="3228" t="4632" r="6982" b="2597"/>
          <a:stretch/>
        </p:blipFill>
        <p:spPr>
          <a:xfrm>
            <a:off x="3154640" y="973709"/>
            <a:ext cx="7425808" cy="5754349"/>
          </a:xfrm>
          <a:prstGeom prst="rect">
            <a:avLst/>
          </a:prstGeom>
        </p:spPr>
      </p:pic>
      <p:cxnSp>
        <p:nvCxnSpPr>
          <p:cNvPr id="8" name="Straight Arrow Connector 7">
            <a:extLst>
              <a:ext uri="{FF2B5EF4-FFF2-40B4-BE49-F238E27FC236}">
                <a16:creationId xmlns:a16="http://schemas.microsoft.com/office/drawing/2014/main" id="{C598B915-31BE-418C-A56F-F435321D4680}"/>
              </a:ext>
            </a:extLst>
          </p:cNvPr>
          <p:cNvCxnSpPr>
            <a:cxnSpLocks/>
          </p:cNvCxnSpPr>
          <p:nvPr/>
        </p:nvCxnSpPr>
        <p:spPr>
          <a:xfrm>
            <a:off x="2990993" y="4389120"/>
            <a:ext cx="2235525" cy="77625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8A97587-1134-47BD-A8F5-7393466049A7}"/>
              </a:ext>
            </a:extLst>
          </p:cNvPr>
          <p:cNvCxnSpPr>
            <a:cxnSpLocks/>
          </p:cNvCxnSpPr>
          <p:nvPr/>
        </p:nvCxnSpPr>
        <p:spPr>
          <a:xfrm flipV="1">
            <a:off x="2956086" y="5437994"/>
            <a:ext cx="2270432" cy="446297"/>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C04D650-4C89-46E2-9052-EF9E9CCA6A12}"/>
              </a:ext>
            </a:extLst>
          </p:cNvPr>
          <p:cNvCxnSpPr>
            <a:cxnSpLocks/>
          </p:cNvCxnSpPr>
          <p:nvPr/>
        </p:nvCxnSpPr>
        <p:spPr>
          <a:xfrm>
            <a:off x="2956086" y="5085587"/>
            <a:ext cx="2270432" cy="21609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18653C2-FFEA-408C-B908-047C3944D9BB}"/>
              </a:ext>
            </a:extLst>
          </p:cNvPr>
          <p:cNvSpPr txBox="1"/>
          <p:nvPr/>
        </p:nvSpPr>
        <p:spPr>
          <a:xfrm>
            <a:off x="206802" y="4140255"/>
            <a:ext cx="2784191" cy="2215991"/>
          </a:xfrm>
          <a:prstGeom prst="rect">
            <a:avLst/>
          </a:prstGeom>
          <a:noFill/>
        </p:spPr>
        <p:txBody>
          <a:bodyPr wrap="square" lIns="0" tIns="0" rIns="0" bIns="0" rtlCol="0">
            <a:spAutoFit/>
          </a:bodyPr>
          <a:lstStyle/>
          <a:p>
            <a:pPr algn="l"/>
            <a:r>
              <a:rPr lang="en-US" sz="2400" b="1" dirty="0">
                <a:solidFill>
                  <a:srgbClr val="DA9A3A"/>
                </a:solidFill>
              </a:rPr>
              <a:t>Orange</a:t>
            </a:r>
            <a:r>
              <a:rPr lang="en-US" sz="2400" dirty="0">
                <a:gradFill>
                  <a:gsLst>
                    <a:gs pos="2917">
                      <a:schemeClr val="tx1"/>
                    </a:gs>
                    <a:gs pos="30000">
                      <a:schemeClr val="tx1"/>
                    </a:gs>
                  </a:gsLst>
                  <a:lin ang="5400000" scaled="0"/>
                </a:gradFill>
              </a:rPr>
              <a:t> = P0 (data)</a:t>
            </a:r>
          </a:p>
          <a:p>
            <a:pPr algn="l"/>
            <a:endParaRPr lang="en-US" sz="2400" dirty="0">
              <a:gradFill>
                <a:gsLst>
                  <a:gs pos="2917">
                    <a:schemeClr val="tx1"/>
                  </a:gs>
                  <a:gs pos="30000">
                    <a:schemeClr val="tx1"/>
                  </a:gs>
                </a:gsLst>
                <a:lin ang="5400000" scaled="0"/>
              </a:gradFill>
            </a:endParaRPr>
          </a:p>
          <a:p>
            <a:pPr algn="l"/>
            <a:r>
              <a:rPr lang="en-US" sz="2400" b="1" dirty="0">
                <a:solidFill>
                  <a:srgbClr val="C0493E"/>
                </a:solidFill>
              </a:rPr>
              <a:t>Red</a:t>
            </a:r>
            <a:r>
              <a:rPr lang="en-US" sz="2400" dirty="0">
                <a:gradFill>
                  <a:gsLst>
                    <a:gs pos="2917">
                      <a:schemeClr val="tx1"/>
                    </a:gs>
                    <a:gs pos="30000">
                      <a:schemeClr val="tx1"/>
                    </a:gs>
                  </a:gsLst>
                  <a:lin ang="5400000" scaled="0"/>
                </a:gradFill>
              </a:rPr>
              <a:t> = 3V (power)</a:t>
            </a:r>
          </a:p>
          <a:p>
            <a:pPr algn="l"/>
            <a:endParaRPr lang="en-US" sz="2400" dirty="0">
              <a:gradFill>
                <a:gsLst>
                  <a:gs pos="2917">
                    <a:schemeClr val="tx1"/>
                  </a:gs>
                  <a:gs pos="30000">
                    <a:schemeClr val="tx1"/>
                  </a:gs>
                </a:gsLst>
                <a:lin ang="5400000" scaled="0"/>
              </a:gradFill>
            </a:endParaRPr>
          </a:p>
          <a:p>
            <a:pPr algn="l"/>
            <a:r>
              <a:rPr lang="en-US" sz="2400" b="1" dirty="0">
                <a:solidFill>
                  <a:srgbClr val="3C2429"/>
                </a:solidFill>
              </a:rPr>
              <a:t>Brown</a:t>
            </a:r>
            <a:r>
              <a:rPr lang="en-US" sz="2400" dirty="0">
                <a:gradFill>
                  <a:gsLst>
                    <a:gs pos="2917">
                      <a:schemeClr val="tx1"/>
                    </a:gs>
                    <a:gs pos="30000">
                      <a:schemeClr val="tx1"/>
                    </a:gs>
                  </a:gsLst>
                  <a:lin ang="5400000" scaled="0"/>
                </a:gradFill>
              </a:rPr>
              <a:t> = GND </a:t>
            </a:r>
          </a:p>
          <a:p>
            <a:pPr algn="l"/>
            <a:r>
              <a:rPr lang="en-US" sz="2400" dirty="0">
                <a:gradFill>
                  <a:gsLst>
                    <a:gs pos="2917">
                      <a:schemeClr val="tx1"/>
                    </a:gs>
                    <a:gs pos="30000">
                      <a:schemeClr val="tx1"/>
                    </a:gs>
                  </a:gsLst>
                  <a:lin ang="5400000" scaled="0"/>
                </a:gradFill>
              </a:rPr>
              <a:t>	    (ground)</a:t>
            </a:r>
          </a:p>
        </p:txBody>
      </p:sp>
    </p:spTree>
    <p:extLst>
      <p:ext uri="{BB962C8B-B14F-4D97-AF65-F5344CB8AC3E}">
        <p14:creationId xmlns:p14="http://schemas.microsoft.com/office/powerpoint/2010/main" val="902577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405383" y="360947"/>
            <a:ext cx="11018520" cy="553998"/>
          </a:xfrm>
        </p:spPr>
        <p:txBody>
          <a:bodyPr/>
          <a:lstStyle/>
          <a:p>
            <a:r>
              <a:rPr lang="en-US" dirty="0"/>
              <a:t>Attach NeoPixel strip to micro:bit via Croc Clip Cables</a:t>
            </a:r>
          </a:p>
        </p:txBody>
      </p:sp>
      <p:pic>
        <p:nvPicPr>
          <p:cNvPr id="5" name="Picture 4" descr="A picture containing table, cup&#10;&#10;Description automatically generated">
            <a:extLst>
              <a:ext uri="{FF2B5EF4-FFF2-40B4-BE49-F238E27FC236}">
                <a16:creationId xmlns:a16="http://schemas.microsoft.com/office/drawing/2014/main" id="{ED0E125E-E475-4C49-8F19-6E03AC673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538" y="1176689"/>
            <a:ext cx="7260656" cy="5445492"/>
          </a:xfrm>
          <a:prstGeom prst="rect">
            <a:avLst/>
          </a:prstGeom>
        </p:spPr>
      </p:pic>
      <p:sp>
        <p:nvSpPr>
          <p:cNvPr id="8" name="TextBox 7">
            <a:extLst>
              <a:ext uri="{FF2B5EF4-FFF2-40B4-BE49-F238E27FC236}">
                <a16:creationId xmlns:a16="http://schemas.microsoft.com/office/drawing/2014/main" id="{ED1A3E6F-3762-4ADE-9FE5-BE14EB241AAA}"/>
              </a:ext>
            </a:extLst>
          </p:cNvPr>
          <p:cNvSpPr txBox="1"/>
          <p:nvPr/>
        </p:nvSpPr>
        <p:spPr>
          <a:xfrm>
            <a:off x="8914456" y="2677215"/>
            <a:ext cx="3133164" cy="1846659"/>
          </a:xfrm>
          <a:prstGeom prst="rect">
            <a:avLst/>
          </a:prstGeom>
          <a:noFill/>
        </p:spPr>
        <p:txBody>
          <a:bodyPr wrap="square" lIns="0" tIns="0" rIns="0" bIns="0" rtlCol="0">
            <a:spAutoFit/>
          </a:bodyPr>
          <a:lstStyle/>
          <a:p>
            <a:pPr algn="l"/>
            <a:r>
              <a:rPr lang="en-US" sz="2400" b="1" dirty="0">
                <a:solidFill>
                  <a:schemeClr val="bg2">
                    <a:lumMod val="75000"/>
                  </a:schemeClr>
                </a:solidFill>
              </a:rPr>
              <a:t>White</a:t>
            </a:r>
            <a:r>
              <a:rPr lang="en-US" sz="2400" dirty="0">
                <a:gradFill>
                  <a:gsLst>
                    <a:gs pos="2917">
                      <a:schemeClr val="tx1"/>
                    </a:gs>
                    <a:gs pos="30000">
                      <a:schemeClr val="tx1"/>
                    </a:gs>
                  </a:gsLst>
                  <a:lin ang="5400000" scaled="0"/>
                </a:gradFill>
              </a:rPr>
              <a:t> = P0 (data)</a:t>
            </a:r>
          </a:p>
          <a:p>
            <a:pPr algn="l"/>
            <a:endParaRPr lang="en-US" sz="2400" dirty="0">
              <a:gradFill>
                <a:gsLst>
                  <a:gs pos="2917">
                    <a:schemeClr val="tx1"/>
                  </a:gs>
                  <a:gs pos="30000">
                    <a:schemeClr val="tx1"/>
                  </a:gs>
                </a:gsLst>
                <a:lin ang="5400000" scaled="0"/>
              </a:gradFill>
            </a:endParaRPr>
          </a:p>
          <a:p>
            <a:pPr algn="l"/>
            <a:r>
              <a:rPr lang="en-US" sz="2400" b="1" dirty="0">
                <a:solidFill>
                  <a:srgbClr val="C0493E"/>
                </a:solidFill>
              </a:rPr>
              <a:t>Red</a:t>
            </a:r>
            <a:r>
              <a:rPr lang="en-US" sz="2400" dirty="0">
                <a:gradFill>
                  <a:gsLst>
                    <a:gs pos="2917">
                      <a:schemeClr val="tx1"/>
                    </a:gs>
                    <a:gs pos="30000">
                      <a:schemeClr val="tx1"/>
                    </a:gs>
                  </a:gsLst>
                  <a:lin ang="5400000" scaled="0"/>
                </a:gradFill>
              </a:rPr>
              <a:t> = 3V (power)</a:t>
            </a:r>
          </a:p>
          <a:p>
            <a:pPr algn="l"/>
            <a:endParaRPr lang="en-US" sz="2400" dirty="0">
              <a:gradFill>
                <a:gsLst>
                  <a:gs pos="2917">
                    <a:schemeClr val="tx1"/>
                  </a:gs>
                  <a:gs pos="30000">
                    <a:schemeClr val="tx1"/>
                  </a:gs>
                </a:gsLst>
                <a:lin ang="5400000" scaled="0"/>
              </a:gradFill>
            </a:endParaRPr>
          </a:p>
          <a:p>
            <a:pPr algn="l"/>
            <a:r>
              <a:rPr lang="en-US" sz="2400" b="1" dirty="0"/>
              <a:t>Black</a:t>
            </a:r>
            <a:r>
              <a:rPr lang="en-US" sz="2400" dirty="0">
                <a:gradFill>
                  <a:gsLst>
                    <a:gs pos="2917">
                      <a:schemeClr val="tx1"/>
                    </a:gs>
                    <a:gs pos="30000">
                      <a:schemeClr val="tx1"/>
                    </a:gs>
                  </a:gsLst>
                  <a:lin ang="5400000" scaled="0"/>
                </a:gradFill>
              </a:rPr>
              <a:t> = GND (ground)</a:t>
            </a:r>
          </a:p>
        </p:txBody>
      </p:sp>
    </p:spTree>
    <p:extLst>
      <p:ext uri="{BB962C8B-B14F-4D97-AF65-F5344CB8AC3E}">
        <p14:creationId xmlns:p14="http://schemas.microsoft.com/office/powerpoint/2010/main" val="294761013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4CB9-2556-4457-AC25-FCAC7C396960}"/>
              </a:ext>
            </a:extLst>
          </p:cNvPr>
          <p:cNvSpPr>
            <a:spLocks noGrp="1"/>
          </p:cNvSpPr>
          <p:nvPr>
            <p:ph type="title"/>
          </p:nvPr>
        </p:nvSpPr>
        <p:spPr>
          <a:xfrm>
            <a:off x="578738" y="1459522"/>
            <a:ext cx="4167887" cy="583130"/>
          </a:xfrm>
        </p:spPr>
        <p:txBody>
          <a:bodyPr/>
          <a:lstStyle/>
          <a:p>
            <a:r>
              <a:rPr lang="en-US" dirty="0"/>
              <a:t>Run the Program</a:t>
            </a:r>
          </a:p>
        </p:txBody>
      </p:sp>
      <p:sp>
        <p:nvSpPr>
          <p:cNvPr id="3" name="Content Placeholder 2">
            <a:extLst>
              <a:ext uri="{FF2B5EF4-FFF2-40B4-BE49-F238E27FC236}">
                <a16:creationId xmlns:a16="http://schemas.microsoft.com/office/drawing/2014/main" id="{C9C45F38-2069-41F4-974E-016BAF6DEDDD}"/>
              </a:ext>
            </a:extLst>
          </p:cNvPr>
          <p:cNvSpPr>
            <a:spLocks noGrp="1"/>
          </p:cNvSpPr>
          <p:nvPr>
            <p:ph type="body" sz="quarter" idx="12"/>
          </p:nvPr>
        </p:nvSpPr>
        <p:spPr>
          <a:xfrm>
            <a:off x="582042" y="2465438"/>
            <a:ext cx="11482139" cy="3868993"/>
          </a:xfrm>
        </p:spPr>
        <p:txBody>
          <a:bodyPr/>
          <a:lstStyle/>
          <a:p>
            <a:pPr marL="461963" indent="-461963">
              <a:spcBef>
                <a:spcPts val="2400"/>
              </a:spcBef>
              <a:spcAft>
                <a:spcPts val="2400"/>
              </a:spcAft>
              <a:buFont typeface="Wingdings" panose="05000000000000000000" pitchFamily="2" charset="2"/>
              <a:buChar char="Ø"/>
            </a:pPr>
            <a:r>
              <a:rPr lang="en-US" sz="3200" dirty="0"/>
              <a:t>Press Button A to play </a:t>
            </a:r>
            <a:r>
              <a:rPr lang="en-US" sz="3200" b="1" dirty="0">
                <a:solidFill>
                  <a:srgbClr val="E63022"/>
                </a:solidFill>
              </a:rPr>
              <a:t>Music</a:t>
            </a:r>
            <a:r>
              <a:rPr lang="en-US" sz="3200" dirty="0"/>
              <a:t>!</a:t>
            </a:r>
          </a:p>
          <a:p>
            <a:pPr marL="461963" indent="-461963">
              <a:spcBef>
                <a:spcPts val="2400"/>
              </a:spcBef>
              <a:spcAft>
                <a:spcPts val="2400"/>
              </a:spcAft>
              <a:buFont typeface="Wingdings" panose="05000000000000000000" pitchFamily="2" charset="2"/>
              <a:buChar char="Ø"/>
            </a:pPr>
            <a:r>
              <a:rPr lang="en-US" sz="3200" dirty="0"/>
              <a:t>Press Button B to move </a:t>
            </a:r>
            <a:r>
              <a:rPr lang="en-US" sz="3200" b="1" dirty="0">
                <a:solidFill>
                  <a:srgbClr val="03AA74"/>
                </a:solidFill>
              </a:rPr>
              <a:t>Servo</a:t>
            </a:r>
            <a:r>
              <a:rPr lang="en-US" sz="3200" dirty="0"/>
              <a:t> motors!</a:t>
            </a:r>
          </a:p>
          <a:p>
            <a:pPr marL="461963" indent="-461963">
              <a:spcBef>
                <a:spcPts val="2400"/>
              </a:spcBef>
              <a:spcAft>
                <a:spcPts val="2400"/>
              </a:spcAft>
              <a:buFont typeface="Wingdings" panose="05000000000000000000" pitchFamily="2" charset="2"/>
              <a:buChar char="Ø"/>
            </a:pPr>
            <a:r>
              <a:rPr lang="en-US" sz="3200" dirty="0"/>
              <a:t>Press Buttons A and B together to turn on </a:t>
            </a:r>
            <a:r>
              <a:rPr lang="en-US" sz="3200" b="1" dirty="0">
                <a:solidFill>
                  <a:srgbClr val="2699BF"/>
                </a:solidFill>
              </a:rPr>
              <a:t>NeoPixel</a:t>
            </a:r>
            <a:r>
              <a:rPr lang="en-US" sz="3200" dirty="0"/>
              <a:t> lights!</a:t>
            </a:r>
          </a:p>
        </p:txBody>
      </p:sp>
    </p:spTree>
    <p:extLst>
      <p:ext uri="{BB962C8B-B14F-4D97-AF65-F5344CB8AC3E}">
        <p14:creationId xmlns:p14="http://schemas.microsoft.com/office/powerpoint/2010/main" val="19507172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2A2B8-A7E4-476F-9DCF-9403ABDEA124}"/>
              </a:ext>
            </a:extLst>
          </p:cNvPr>
          <p:cNvSpPr>
            <a:spLocks noGrp="1"/>
          </p:cNvSpPr>
          <p:nvPr>
            <p:ph type="title"/>
          </p:nvPr>
        </p:nvSpPr>
        <p:spPr>
          <a:xfrm>
            <a:off x="582042" y="1425059"/>
            <a:ext cx="4167887" cy="553998"/>
          </a:xfrm>
        </p:spPr>
        <p:txBody>
          <a:bodyPr/>
          <a:lstStyle/>
          <a:p>
            <a:r>
              <a:rPr lang="en-US" dirty="0"/>
              <a:t>Share your Code</a:t>
            </a:r>
          </a:p>
        </p:txBody>
      </p:sp>
      <p:sp>
        <p:nvSpPr>
          <p:cNvPr id="11" name="Text Placeholder 2">
            <a:extLst>
              <a:ext uri="{FF2B5EF4-FFF2-40B4-BE49-F238E27FC236}">
                <a16:creationId xmlns:a16="http://schemas.microsoft.com/office/drawing/2014/main" id="{801C10ED-92ED-4B58-A6E3-BF4487104982}"/>
              </a:ext>
            </a:extLst>
          </p:cNvPr>
          <p:cNvSpPr txBox="1">
            <a:spLocks/>
          </p:cNvSpPr>
          <p:nvPr/>
        </p:nvSpPr>
        <p:spPr>
          <a:xfrm>
            <a:off x="582042" y="2177209"/>
            <a:ext cx="10699944" cy="2169825"/>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8333">
                      <a:schemeClr val="tx1"/>
                    </a:gs>
                    <a:gs pos="26000">
                      <a:schemeClr val="tx1"/>
                    </a:gs>
                  </a:gsLst>
                  <a:lin ang="5400000" scaled="1"/>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spcBef>
                <a:spcPts val="1800"/>
              </a:spcBef>
              <a:buSzTx/>
              <a:buFont typeface="Arial" panose="020B0604020202020204" pitchFamily="34" charset="0"/>
              <a:buChar char="•"/>
              <a:defRPr/>
            </a:pPr>
            <a:r>
              <a:rPr lang="en-US" sz="2400" dirty="0">
                <a:solidFill>
                  <a:srgbClr val="505050"/>
                </a:solidFill>
                <a:latin typeface="Segoe UI" panose="020B0502040204020203" pitchFamily="34" charset="0"/>
              </a:rPr>
              <a:t>Give your program a name</a:t>
            </a:r>
          </a:p>
          <a:p>
            <a:pPr marL="457200" indent="-457200">
              <a:spcBef>
                <a:spcPts val="1800"/>
              </a:spcBef>
              <a:buSzTx/>
              <a:buFont typeface="Arial" panose="020B0604020202020204" pitchFamily="34" charset="0"/>
              <a:buChar char="•"/>
              <a:defRPr/>
            </a:pPr>
            <a:r>
              <a:rPr lang="en-US" sz="2400" dirty="0">
                <a:solidFill>
                  <a:srgbClr val="505050"/>
                </a:solidFill>
                <a:latin typeface="Segoe UI" panose="020B0502040204020203" pitchFamily="34" charset="0"/>
              </a:rPr>
              <a:t>Click the Share button in the top left</a:t>
            </a:r>
          </a:p>
          <a:p>
            <a:pPr marL="457200" indent="-457200">
              <a:spcBef>
                <a:spcPts val="1800"/>
              </a:spcBef>
              <a:buSzTx/>
              <a:buFont typeface="Arial" panose="020B0604020202020204" pitchFamily="34" charset="0"/>
              <a:buChar char="•"/>
              <a:defRPr/>
            </a:pPr>
            <a:r>
              <a:rPr lang="en-US" sz="2400" dirty="0">
                <a:solidFill>
                  <a:srgbClr val="505050"/>
                </a:solidFill>
                <a:latin typeface="Segoe UI" panose="020B0502040204020203" pitchFamily="34" charset="0"/>
              </a:rPr>
              <a:t>Click the Publish Project button</a:t>
            </a:r>
          </a:p>
          <a:p>
            <a:pPr marL="457200" indent="-457200">
              <a:spcBef>
                <a:spcPts val="1800"/>
              </a:spcBef>
              <a:buSzTx/>
              <a:buFont typeface="Arial" panose="020B0604020202020204" pitchFamily="34" charset="0"/>
              <a:buChar char="•"/>
              <a:defRPr/>
            </a:pPr>
            <a:r>
              <a:rPr lang="en-US" sz="2400" dirty="0">
                <a:solidFill>
                  <a:srgbClr val="505050"/>
                </a:solidFill>
                <a:latin typeface="Segoe UI" panose="020B0502040204020203" pitchFamily="34" charset="0"/>
              </a:rPr>
              <a:t>Copy the URL somewhere (or take a picture)</a:t>
            </a:r>
          </a:p>
        </p:txBody>
      </p:sp>
      <p:pic>
        <p:nvPicPr>
          <p:cNvPr id="17" name="Picture 16">
            <a:extLst>
              <a:ext uri="{FF2B5EF4-FFF2-40B4-BE49-F238E27FC236}">
                <a16:creationId xmlns:a16="http://schemas.microsoft.com/office/drawing/2014/main" id="{E5AD27EE-90C4-4D44-BD44-8C55497E32C9}"/>
              </a:ext>
            </a:extLst>
          </p:cNvPr>
          <p:cNvPicPr>
            <a:picLocks noChangeAspect="1"/>
          </p:cNvPicPr>
          <p:nvPr/>
        </p:nvPicPr>
        <p:blipFill>
          <a:blip r:embed="rId2"/>
          <a:stretch>
            <a:fillRect/>
          </a:stretch>
        </p:blipFill>
        <p:spPr>
          <a:xfrm>
            <a:off x="5066147" y="2060734"/>
            <a:ext cx="2867425" cy="600159"/>
          </a:xfrm>
          <a:prstGeom prst="rect">
            <a:avLst/>
          </a:prstGeom>
          <a:ln>
            <a:solidFill>
              <a:schemeClr val="tx1">
                <a:lumMod val="50000"/>
                <a:lumOff val="50000"/>
              </a:schemeClr>
            </a:solidFill>
          </a:ln>
        </p:spPr>
      </p:pic>
      <p:pic>
        <p:nvPicPr>
          <p:cNvPr id="18" name="Picture 17">
            <a:extLst>
              <a:ext uri="{FF2B5EF4-FFF2-40B4-BE49-F238E27FC236}">
                <a16:creationId xmlns:a16="http://schemas.microsoft.com/office/drawing/2014/main" id="{C3CF9CE6-E605-4D32-A622-B84C9D6689D7}"/>
              </a:ext>
            </a:extLst>
          </p:cNvPr>
          <p:cNvPicPr>
            <a:picLocks noChangeAspect="1"/>
          </p:cNvPicPr>
          <p:nvPr/>
        </p:nvPicPr>
        <p:blipFill>
          <a:blip r:embed="rId3"/>
          <a:stretch>
            <a:fillRect/>
          </a:stretch>
        </p:blipFill>
        <p:spPr>
          <a:xfrm>
            <a:off x="6199754" y="2732330"/>
            <a:ext cx="981212" cy="514422"/>
          </a:xfrm>
          <a:prstGeom prst="rect">
            <a:avLst/>
          </a:prstGeom>
        </p:spPr>
      </p:pic>
      <p:pic>
        <p:nvPicPr>
          <p:cNvPr id="19" name="Picture 18">
            <a:extLst>
              <a:ext uri="{FF2B5EF4-FFF2-40B4-BE49-F238E27FC236}">
                <a16:creationId xmlns:a16="http://schemas.microsoft.com/office/drawing/2014/main" id="{DA7188FD-2255-4B00-B51C-E1BA5CD2F28E}"/>
              </a:ext>
            </a:extLst>
          </p:cNvPr>
          <p:cNvPicPr>
            <a:picLocks noChangeAspect="1"/>
          </p:cNvPicPr>
          <p:nvPr/>
        </p:nvPicPr>
        <p:blipFill>
          <a:blip r:embed="rId4"/>
          <a:stretch>
            <a:fillRect/>
          </a:stretch>
        </p:blipFill>
        <p:spPr>
          <a:xfrm>
            <a:off x="6199754" y="3363227"/>
            <a:ext cx="2421301" cy="433666"/>
          </a:xfrm>
          <a:prstGeom prst="rect">
            <a:avLst/>
          </a:prstGeom>
        </p:spPr>
      </p:pic>
      <p:pic>
        <p:nvPicPr>
          <p:cNvPr id="20" name="Picture 19">
            <a:extLst>
              <a:ext uri="{FF2B5EF4-FFF2-40B4-BE49-F238E27FC236}">
                <a16:creationId xmlns:a16="http://schemas.microsoft.com/office/drawing/2014/main" id="{18CDDB4D-8509-4CF0-9172-EE78AB729205}"/>
              </a:ext>
            </a:extLst>
          </p:cNvPr>
          <p:cNvPicPr>
            <a:picLocks noChangeAspect="1"/>
          </p:cNvPicPr>
          <p:nvPr/>
        </p:nvPicPr>
        <p:blipFill>
          <a:blip r:embed="rId5"/>
          <a:stretch>
            <a:fillRect/>
          </a:stretch>
        </p:blipFill>
        <p:spPr>
          <a:xfrm>
            <a:off x="5676900" y="4560923"/>
            <a:ext cx="6086017" cy="1944258"/>
          </a:xfrm>
          <a:prstGeom prst="rect">
            <a:avLst/>
          </a:prstGeom>
          <a:ln>
            <a:solidFill>
              <a:schemeClr val="tx1">
                <a:lumMod val="50000"/>
                <a:lumOff val="50000"/>
              </a:schemeClr>
            </a:solidFill>
          </a:ln>
        </p:spPr>
      </p:pic>
    </p:spTree>
    <p:extLst>
      <p:ext uri="{BB962C8B-B14F-4D97-AF65-F5344CB8AC3E}">
        <p14:creationId xmlns:p14="http://schemas.microsoft.com/office/powerpoint/2010/main" val="235408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90E30-8DC1-44B8-9647-A1072A26FC10}"/>
              </a:ext>
            </a:extLst>
          </p:cNvPr>
          <p:cNvSpPr>
            <a:spLocks noGrp="1"/>
          </p:cNvSpPr>
          <p:nvPr>
            <p:ph type="title"/>
          </p:nvPr>
        </p:nvSpPr>
        <p:spPr>
          <a:xfrm>
            <a:off x="582042" y="1181817"/>
            <a:ext cx="4167887" cy="577963"/>
          </a:xfrm>
        </p:spPr>
        <p:txBody>
          <a:bodyPr/>
          <a:lstStyle/>
          <a:p>
            <a:r>
              <a:rPr lang="en-US" dirty="0"/>
              <a:t>Extension Ideas</a:t>
            </a:r>
          </a:p>
        </p:txBody>
      </p:sp>
      <p:sp>
        <p:nvSpPr>
          <p:cNvPr id="3" name="Content Placeholder 2">
            <a:extLst>
              <a:ext uri="{FF2B5EF4-FFF2-40B4-BE49-F238E27FC236}">
                <a16:creationId xmlns:a16="http://schemas.microsoft.com/office/drawing/2014/main" id="{5F7E82E3-F718-4584-92E5-CDDAF8EA856E}"/>
              </a:ext>
            </a:extLst>
          </p:cNvPr>
          <p:cNvSpPr>
            <a:spLocks noGrp="1"/>
          </p:cNvSpPr>
          <p:nvPr>
            <p:ph type="body" sz="quarter" idx="12"/>
          </p:nvPr>
        </p:nvSpPr>
        <p:spPr>
          <a:xfrm>
            <a:off x="582042" y="2775884"/>
            <a:ext cx="10403915" cy="2831544"/>
          </a:xfrm>
        </p:spPr>
        <p:txBody>
          <a:bodyPr/>
          <a:lstStyle/>
          <a:p>
            <a:pPr marL="461963" indent="-461963">
              <a:spcBef>
                <a:spcPts val="1200"/>
              </a:spcBef>
              <a:buFont typeface="Arial" panose="020B0604020202020204" pitchFamily="34" charset="0"/>
              <a:buChar char="•"/>
            </a:pPr>
            <a:r>
              <a:rPr lang="en-US" sz="2400" dirty="0"/>
              <a:t>Use Radio Groups to send secret messages</a:t>
            </a:r>
          </a:p>
          <a:p>
            <a:pPr marL="461963" indent="-461963">
              <a:spcBef>
                <a:spcPts val="1200"/>
              </a:spcBef>
              <a:buFont typeface="Arial" panose="020B0604020202020204" pitchFamily="34" charset="0"/>
              <a:buChar char="•"/>
            </a:pPr>
            <a:r>
              <a:rPr lang="en-US" sz="2400" dirty="0"/>
              <a:t>Create a pedometer to track steps using the accelerometer values</a:t>
            </a:r>
          </a:p>
          <a:p>
            <a:pPr marL="461963" indent="-461963">
              <a:spcBef>
                <a:spcPts val="1200"/>
              </a:spcBef>
              <a:buFont typeface="Arial" panose="020B0604020202020204" pitchFamily="34" charset="0"/>
              <a:buChar char="•"/>
            </a:pPr>
            <a:r>
              <a:rPr lang="en-US" sz="2400" dirty="0"/>
              <a:t>Compose your own songs using the Play Tone blocks</a:t>
            </a:r>
          </a:p>
          <a:p>
            <a:pPr marL="461963" indent="-461963">
              <a:spcBef>
                <a:spcPts val="1200"/>
              </a:spcBef>
              <a:buFont typeface="Arial" panose="020B0604020202020204" pitchFamily="34" charset="0"/>
              <a:buChar char="•"/>
            </a:pPr>
            <a:r>
              <a:rPr lang="en-US" sz="2400" dirty="0"/>
              <a:t>Build a robot using servo motors</a:t>
            </a:r>
          </a:p>
          <a:p>
            <a:pPr marL="461963" indent="-461963">
              <a:spcBef>
                <a:spcPts val="1200"/>
              </a:spcBef>
              <a:buFont typeface="Arial" panose="020B0604020202020204" pitchFamily="34" charset="0"/>
              <a:buChar char="•"/>
            </a:pPr>
            <a:r>
              <a:rPr lang="en-US" sz="2400" dirty="0"/>
              <a:t>Create a ‘catch the light’ game using a NeoPixel strip</a:t>
            </a:r>
            <a:endParaRPr lang="en-US" dirty="0"/>
          </a:p>
        </p:txBody>
      </p:sp>
      <p:pic>
        <p:nvPicPr>
          <p:cNvPr id="9" name="Picture 8" descr="A picture containing indoor, table, floor&#10;&#10;Description automatically generated">
            <a:extLst>
              <a:ext uri="{FF2B5EF4-FFF2-40B4-BE49-F238E27FC236}">
                <a16:creationId xmlns:a16="http://schemas.microsoft.com/office/drawing/2014/main" id="{D1492A4F-4D26-4C50-84E7-13CAA3A05F7B}"/>
              </a:ext>
            </a:extLst>
          </p:cNvPr>
          <p:cNvPicPr>
            <a:picLocks noChangeAspect="1"/>
          </p:cNvPicPr>
          <p:nvPr/>
        </p:nvPicPr>
        <p:blipFill rotWithShape="1">
          <a:blip r:embed="rId3">
            <a:extLst>
              <a:ext uri="{28A0092B-C50C-407E-A947-70E740481C1C}">
                <a14:useLocalDpi xmlns:a14="http://schemas.microsoft.com/office/drawing/2010/main" val="0"/>
              </a:ext>
            </a:extLst>
          </a:blip>
          <a:srcRect l="21052"/>
          <a:stretch/>
        </p:blipFill>
        <p:spPr>
          <a:xfrm>
            <a:off x="8394337" y="88058"/>
            <a:ext cx="3712143" cy="26403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616813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78B7AA-F92A-48DA-A0D5-2F99DA599C7D}"/>
              </a:ext>
            </a:extLst>
          </p:cNvPr>
          <p:cNvSpPr>
            <a:spLocks noGrp="1"/>
          </p:cNvSpPr>
          <p:nvPr>
            <p:ph type="title"/>
          </p:nvPr>
        </p:nvSpPr>
        <p:spPr>
          <a:xfrm>
            <a:off x="582042" y="1217652"/>
            <a:ext cx="7228458" cy="553998"/>
          </a:xfrm>
        </p:spPr>
        <p:txBody>
          <a:bodyPr/>
          <a:lstStyle/>
          <a:p>
            <a:r>
              <a:rPr lang="en-US" dirty="0"/>
              <a:t>MakeCode for the micro:bit</a:t>
            </a:r>
          </a:p>
        </p:txBody>
      </p:sp>
      <p:sp>
        <p:nvSpPr>
          <p:cNvPr id="5" name="Text Placeholder 4">
            <a:extLst>
              <a:ext uri="{FF2B5EF4-FFF2-40B4-BE49-F238E27FC236}">
                <a16:creationId xmlns:a16="http://schemas.microsoft.com/office/drawing/2014/main" id="{A7B0C881-5D46-46B1-94D0-ADD4D93D2F86}"/>
              </a:ext>
            </a:extLst>
          </p:cNvPr>
          <p:cNvSpPr>
            <a:spLocks noGrp="1"/>
          </p:cNvSpPr>
          <p:nvPr>
            <p:ph type="body" sz="quarter" idx="12"/>
          </p:nvPr>
        </p:nvSpPr>
        <p:spPr>
          <a:xfrm>
            <a:off x="582042" y="2103268"/>
            <a:ext cx="11451462" cy="1785104"/>
          </a:xfrm>
        </p:spPr>
        <p:txBody>
          <a:bodyPr/>
          <a:lstStyle/>
          <a:p>
            <a:pPr>
              <a:spcBef>
                <a:spcPts val="600"/>
              </a:spcBef>
              <a:spcAft>
                <a:spcPts val="600"/>
              </a:spcAft>
            </a:pPr>
            <a:r>
              <a:rPr lang="en-US" sz="3200" dirty="0"/>
              <a:t>Please fill out Survey! – </a:t>
            </a:r>
            <a:r>
              <a:rPr lang="en-US" sz="3200" dirty="0">
                <a:solidFill>
                  <a:srgbClr val="1E90FF"/>
                </a:solidFill>
              </a:rPr>
              <a:t>aka.ms/</a:t>
            </a:r>
            <a:r>
              <a:rPr lang="en-US" sz="3200" dirty="0" err="1">
                <a:solidFill>
                  <a:srgbClr val="1E90FF"/>
                </a:solidFill>
              </a:rPr>
              <a:t>SurveyMB</a:t>
            </a:r>
            <a:endParaRPr lang="en-US" sz="3200" dirty="0">
              <a:solidFill>
                <a:srgbClr val="1E90FF"/>
              </a:solidFill>
            </a:endParaRPr>
          </a:p>
          <a:p>
            <a:pPr>
              <a:spcBef>
                <a:spcPts val="600"/>
              </a:spcBef>
              <a:spcAft>
                <a:spcPts val="600"/>
              </a:spcAft>
            </a:pPr>
            <a:r>
              <a:rPr lang="en-US" sz="3200" dirty="0"/>
              <a:t>More about MakeCode – </a:t>
            </a:r>
            <a:r>
              <a:rPr lang="en-US" sz="3200" dirty="0">
                <a:solidFill>
                  <a:srgbClr val="1E90FF"/>
                </a:solidFill>
              </a:rPr>
              <a:t>makecode.com</a:t>
            </a:r>
          </a:p>
          <a:p>
            <a:pPr>
              <a:spcBef>
                <a:spcPts val="600"/>
              </a:spcBef>
              <a:spcAft>
                <a:spcPts val="600"/>
              </a:spcAft>
            </a:pPr>
            <a:r>
              <a:rPr lang="en-US" sz="3200" dirty="0"/>
              <a:t>More about micro:bit – </a:t>
            </a:r>
            <a:r>
              <a:rPr lang="en-US" sz="3200" dirty="0">
                <a:solidFill>
                  <a:srgbClr val="1E90FF"/>
                </a:solidFill>
              </a:rPr>
              <a:t>microbit.org</a:t>
            </a:r>
          </a:p>
        </p:txBody>
      </p:sp>
      <p:pic>
        <p:nvPicPr>
          <p:cNvPr id="3" name="Picture 2" descr="A screenshot of a cell phone&#10;&#10;Description automatically generated">
            <a:extLst>
              <a:ext uri="{FF2B5EF4-FFF2-40B4-BE49-F238E27FC236}">
                <a16:creationId xmlns:a16="http://schemas.microsoft.com/office/drawing/2014/main" id="{AFDAC8BD-FAFD-4B2F-9BC7-60E61DE85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271" y="4336676"/>
            <a:ext cx="4916528" cy="2332958"/>
          </a:xfrm>
          <a:prstGeom prst="rect">
            <a:avLst/>
          </a:prstGeom>
        </p:spPr>
      </p:pic>
    </p:spTree>
    <p:extLst>
      <p:ext uri="{BB962C8B-B14F-4D97-AF65-F5344CB8AC3E}">
        <p14:creationId xmlns:p14="http://schemas.microsoft.com/office/powerpoint/2010/main" val="36019981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15798"/>
            <a:ext cx="6855096" cy="899665"/>
          </a:xfrm>
        </p:spPr>
        <p:txBody>
          <a:bodyPr/>
          <a:lstStyle/>
          <a:p>
            <a:r>
              <a:rPr lang="en-US" dirty="0"/>
              <a:t>Micro:bit Kits &amp; Accessories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04481" y="1268807"/>
            <a:ext cx="2217794" cy="1985642"/>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5998" y="1709479"/>
            <a:ext cx="2029773" cy="2422928"/>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04439" y="2368902"/>
            <a:ext cx="2382111" cy="1921057"/>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22275" y="1427061"/>
            <a:ext cx="1871608" cy="1593791"/>
          </a:xfrm>
          <a:prstGeom prst="rect">
            <a:avLst/>
          </a:prstGeom>
        </p:spPr>
      </p:pic>
      <p:sp>
        <p:nvSpPr>
          <p:cNvPr id="3" name="Text Placeholder 2"/>
          <p:cNvSpPr>
            <a:spLocks noGrp="1"/>
          </p:cNvSpPr>
          <p:nvPr>
            <p:ph type="body" sz="quarter" idx="10"/>
          </p:nvPr>
        </p:nvSpPr>
        <p:spPr>
          <a:xfrm>
            <a:off x="2874992" y="1892564"/>
            <a:ext cx="3594714" cy="430887"/>
          </a:xfrm>
        </p:spPr>
        <p:txBody>
          <a:bodyPr/>
          <a:lstStyle/>
          <a:p>
            <a:r>
              <a:rPr lang="en-US" dirty="0">
                <a:solidFill>
                  <a:schemeClr val="tx1"/>
                </a:solidFill>
              </a:rPr>
              <a:t>Crocodile Clips</a:t>
            </a:r>
          </a:p>
        </p:txBody>
      </p:sp>
      <p:sp>
        <p:nvSpPr>
          <p:cNvPr id="9" name="Text Placeholder 2"/>
          <p:cNvSpPr txBox="1">
            <a:spLocks/>
          </p:cNvSpPr>
          <p:nvPr/>
        </p:nvSpPr>
        <p:spPr>
          <a:xfrm>
            <a:off x="7939011" y="643255"/>
            <a:ext cx="4220343" cy="5170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Battery Pack &amp; USB cable</a:t>
            </a:r>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1233" y="4698120"/>
            <a:ext cx="1603248" cy="2062470"/>
          </a:xfrm>
          <a:prstGeom prst="rect">
            <a:avLst/>
          </a:prstGeom>
        </p:spPr>
      </p:pic>
      <p:pic>
        <p:nvPicPr>
          <p:cNvPr id="10" name="Picture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267565" y="5138901"/>
            <a:ext cx="1676438" cy="1698238"/>
          </a:xfrm>
          <a:prstGeom prst="rect">
            <a:avLst/>
          </a:prstGeom>
        </p:spPr>
      </p:pic>
      <p:sp>
        <p:nvSpPr>
          <p:cNvPr id="11" name="Text Placeholder 2"/>
          <p:cNvSpPr txBox="1">
            <a:spLocks/>
          </p:cNvSpPr>
          <p:nvPr/>
        </p:nvSpPr>
        <p:spPr>
          <a:xfrm>
            <a:off x="4018344" y="4243144"/>
            <a:ext cx="3019594" cy="960263"/>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Speakers/ Headphones</a:t>
            </a:r>
          </a:p>
        </p:txBody>
      </p:sp>
      <p:sp>
        <p:nvSpPr>
          <p:cNvPr id="14" name="Text Placeholder 2"/>
          <p:cNvSpPr txBox="1">
            <a:spLocks/>
          </p:cNvSpPr>
          <p:nvPr/>
        </p:nvSpPr>
        <p:spPr>
          <a:xfrm>
            <a:off x="471957" y="4437044"/>
            <a:ext cx="2664730" cy="57246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Servo Motors</a:t>
            </a:r>
          </a:p>
        </p:txBody>
      </p:sp>
      <p:sp>
        <p:nvSpPr>
          <p:cNvPr id="15" name="Rectangle 14"/>
          <p:cNvSpPr/>
          <p:nvPr/>
        </p:nvSpPr>
        <p:spPr bwMode="auto">
          <a:xfrm>
            <a:off x="7720444" y="446809"/>
            <a:ext cx="4438909" cy="30861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8C3CFB8B-6199-4A39-B133-B27F43CCF680}"/>
              </a:ext>
            </a:extLst>
          </p:cNvPr>
          <p:cNvSpPr txBox="1"/>
          <p:nvPr/>
        </p:nvSpPr>
        <p:spPr>
          <a:xfrm>
            <a:off x="6875247" y="1170473"/>
            <a:ext cx="921745" cy="627864"/>
          </a:xfrm>
          <a:prstGeom prst="rect">
            <a:avLst/>
          </a:prstGeom>
          <a:noFill/>
        </p:spPr>
        <p:txBody>
          <a:bodyPr wrap="square" lIns="182880" tIns="146304" rIns="182880" bIns="146304" rtlCol="0">
            <a:spAutoFit/>
          </a:bodyPr>
          <a:lstStyle/>
          <a:p>
            <a:pPr marL="0" marR="0" lvl="0" indent="0" algn="l" defTabSz="45718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a:ea typeface="+mn-ea"/>
                <a:cs typeface="+mn-cs"/>
              </a:rPr>
              <a:t>$16</a:t>
            </a:r>
          </a:p>
        </p:txBody>
      </p:sp>
      <p:sp>
        <p:nvSpPr>
          <p:cNvPr id="17" name="TextBox 16">
            <a:extLst>
              <a:ext uri="{FF2B5EF4-FFF2-40B4-BE49-F238E27FC236}">
                <a16:creationId xmlns:a16="http://schemas.microsoft.com/office/drawing/2014/main" id="{213961F4-E496-4345-B3D3-F621E7AD8488}"/>
              </a:ext>
            </a:extLst>
          </p:cNvPr>
          <p:cNvSpPr txBox="1"/>
          <p:nvPr/>
        </p:nvSpPr>
        <p:spPr>
          <a:xfrm>
            <a:off x="257403" y="795996"/>
            <a:ext cx="4899813" cy="627864"/>
          </a:xfrm>
          <a:prstGeom prst="rect">
            <a:avLst/>
          </a:prstGeom>
          <a:noFill/>
        </p:spPr>
        <p:txBody>
          <a:bodyPr wrap="square" lIns="182880" tIns="146304" rIns="182880" bIns="146304" rtlCol="0">
            <a:spAutoFit/>
          </a:bodyPr>
          <a:lstStyle/>
          <a:p>
            <a:pPr marL="0" marR="0" lvl="0" indent="0" algn="l" defTabSz="45718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9"/>
              </a:rPr>
              <a:t>http://microbit.org/resellers/</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pic>
        <p:nvPicPr>
          <p:cNvPr id="19" name="Picture 18">
            <a:extLst>
              <a:ext uri="{FF2B5EF4-FFF2-40B4-BE49-F238E27FC236}">
                <a16:creationId xmlns:a16="http://schemas.microsoft.com/office/drawing/2014/main" id="{7EB6CEF6-D0F0-4618-ACF9-685551287A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8390" y="4957489"/>
            <a:ext cx="2068919" cy="1504668"/>
          </a:xfrm>
          <a:prstGeom prst="rect">
            <a:avLst/>
          </a:prstGeom>
        </p:spPr>
      </p:pic>
      <p:sp>
        <p:nvSpPr>
          <p:cNvPr id="20" name="Text Placeholder 2">
            <a:extLst>
              <a:ext uri="{FF2B5EF4-FFF2-40B4-BE49-F238E27FC236}">
                <a16:creationId xmlns:a16="http://schemas.microsoft.com/office/drawing/2014/main" id="{FA4CEF2C-4EAC-4FD5-9436-58D20D4AE6CC}"/>
              </a:ext>
            </a:extLst>
          </p:cNvPr>
          <p:cNvSpPr txBox="1">
            <a:spLocks/>
          </p:cNvSpPr>
          <p:nvPr/>
        </p:nvSpPr>
        <p:spPr>
          <a:xfrm>
            <a:off x="8858126" y="4243144"/>
            <a:ext cx="2382111" cy="57246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err="1">
                <a:ln>
                  <a:noFill/>
                </a:ln>
                <a:solidFill>
                  <a:schemeClr val="tx1"/>
                </a:solidFill>
                <a:effectLst/>
                <a:uLnTx/>
                <a:uFillTx/>
                <a:latin typeface="+mn-lt"/>
                <a:ea typeface="+mn-ea"/>
                <a:cs typeface="+mn-cs"/>
              </a:rPr>
              <a:t>NeoPixels</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pic>
        <p:nvPicPr>
          <p:cNvPr id="22" name="Picture 21" descr="A close up of a necklace&#10;&#10;Description automatically generated">
            <a:extLst>
              <a:ext uri="{FF2B5EF4-FFF2-40B4-BE49-F238E27FC236}">
                <a16:creationId xmlns:a16="http://schemas.microsoft.com/office/drawing/2014/main" id="{83D9FCFC-77E0-4505-A1F3-DA9C6207AE0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85016" y="4836063"/>
            <a:ext cx="2382110" cy="1786583"/>
          </a:xfrm>
          <a:prstGeom prst="rect">
            <a:avLst/>
          </a:prstGeom>
        </p:spPr>
      </p:pic>
    </p:spTree>
    <p:extLst>
      <p:ext uri="{BB962C8B-B14F-4D97-AF65-F5344CB8AC3E}">
        <p14:creationId xmlns:p14="http://schemas.microsoft.com/office/powerpoint/2010/main" val="2855841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0EC26F-8878-410D-BE7E-8487B6487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 y="379882"/>
            <a:ext cx="11834842" cy="36259001"/>
          </a:xfrm>
          <a:prstGeom prst="rect">
            <a:avLst/>
          </a:prstGeom>
        </p:spPr>
      </p:pic>
    </p:spTree>
    <p:extLst>
      <p:ext uri="{BB962C8B-B14F-4D97-AF65-F5344CB8AC3E}">
        <p14:creationId xmlns:p14="http://schemas.microsoft.com/office/powerpoint/2010/main" val="19771822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0EC26F-8878-410D-BE7E-8487B6487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79" y="-27368641"/>
            <a:ext cx="11834842" cy="36259001"/>
          </a:xfrm>
          <a:prstGeom prst="rect">
            <a:avLst/>
          </a:prstGeom>
        </p:spPr>
      </p:pic>
    </p:spTree>
    <p:extLst>
      <p:ext uri="{BB962C8B-B14F-4D97-AF65-F5344CB8AC3E}">
        <p14:creationId xmlns:p14="http://schemas.microsoft.com/office/powerpoint/2010/main" val="3040172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A2188-606D-4739-B317-4F399A15C7B2}"/>
              </a:ext>
            </a:extLst>
          </p:cNvPr>
          <p:cNvSpPr>
            <a:spLocks noGrp="1"/>
          </p:cNvSpPr>
          <p:nvPr>
            <p:ph type="title"/>
          </p:nvPr>
        </p:nvSpPr>
        <p:spPr>
          <a:xfrm>
            <a:off x="269240" y="289511"/>
            <a:ext cx="11655840" cy="899665"/>
          </a:xfrm>
        </p:spPr>
        <p:txBody>
          <a:bodyPr/>
          <a:lstStyle/>
          <a:p>
            <a:r>
              <a:rPr lang="en-US" dirty="0"/>
              <a:t>MakeCode for the micro:bit</a:t>
            </a:r>
          </a:p>
        </p:txBody>
      </p:sp>
      <p:pic>
        <p:nvPicPr>
          <p:cNvPr id="4" name="Picture 3">
            <a:extLst>
              <a:ext uri="{FF2B5EF4-FFF2-40B4-BE49-F238E27FC236}">
                <a16:creationId xmlns:a16="http://schemas.microsoft.com/office/drawing/2014/main" id="{13124A24-1EBE-49DC-AE44-82FAF2B6C2EF}"/>
              </a:ext>
            </a:extLst>
          </p:cNvPr>
          <p:cNvPicPr>
            <a:picLocks noChangeAspect="1"/>
          </p:cNvPicPr>
          <p:nvPr/>
        </p:nvPicPr>
        <p:blipFill>
          <a:blip r:embed="rId3"/>
          <a:stretch>
            <a:fillRect/>
          </a:stretch>
        </p:blipFill>
        <p:spPr>
          <a:xfrm>
            <a:off x="779533" y="1143456"/>
            <a:ext cx="8272646" cy="5583742"/>
          </a:xfrm>
          <a:prstGeom prst="rect">
            <a:avLst/>
          </a:prstGeom>
          <a:ln>
            <a:no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0208701F-E405-49A3-B8B6-C0B6A6B92A76}"/>
              </a:ext>
            </a:extLst>
          </p:cNvPr>
          <p:cNvSpPr/>
          <p:nvPr/>
        </p:nvSpPr>
        <p:spPr bwMode="auto">
          <a:xfrm>
            <a:off x="1013886" y="3711271"/>
            <a:ext cx="1895061" cy="1305339"/>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Speech Bubble: Rectangle 6">
            <a:extLst>
              <a:ext uri="{FF2B5EF4-FFF2-40B4-BE49-F238E27FC236}">
                <a16:creationId xmlns:a16="http://schemas.microsoft.com/office/drawing/2014/main" id="{0729EC6F-2243-4EB3-B837-EBDFD511B511}"/>
              </a:ext>
            </a:extLst>
          </p:cNvPr>
          <p:cNvSpPr/>
          <p:nvPr/>
        </p:nvSpPr>
        <p:spPr>
          <a:xfrm>
            <a:off x="9790611" y="2521131"/>
            <a:ext cx="1787593" cy="462753"/>
          </a:xfrm>
          <a:prstGeom prst="wedgeRectCallout">
            <a:avLst>
              <a:gd name="adj1" fmla="val -105826"/>
              <a:gd name="adj2" fmla="val 162672"/>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prstClr val="black"/>
                </a:solidFill>
                <a:effectLst/>
                <a:uLnTx/>
                <a:uFillTx/>
                <a:latin typeface="Calibri" panose="020F0502020204030204"/>
                <a:ea typeface="+mn-ea"/>
                <a:cs typeface="+mn-cs"/>
              </a:rPr>
              <a:t>Import program files (.hex) or shared project URL’s </a:t>
            </a:r>
          </a:p>
        </p:txBody>
      </p:sp>
      <p:sp>
        <p:nvSpPr>
          <p:cNvPr id="8" name="Speech Bubble: Rectangle 7">
            <a:extLst>
              <a:ext uri="{FF2B5EF4-FFF2-40B4-BE49-F238E27FC236}">
                <a16:creationId xmlns:a16="http://schemas.microsoft.com/office/drawing/2014/main" id="{D79CC854-E90E-4BBB-8005-F2C390395028}"/>
              </a:ext>
            </a:extLst>
          </p:cNvPr>
          <p:cNvSpPr/>
          <p:nvPr/>
        </p:nvSpPr>
        <p:spPr>
          <a:xfrm>
            <a:off x="9790611" y="4153753"/>
            <a:ext cx="1077754" cy="324172"/>
          </a:xfrm>
          <a:prstGeom prst="wedgeRectCallout">
            <a:avLst>
              <a:gd name="adj1" fmla="val -124604"/>
              <a:gd name="adj2" fmla="val 70703"/>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prstClr val="black"/>
                </a:solidFill>
                <a:effectLst/>
                <a:uLnTx/>
                <a:uFillTx/>
                <a:latin typeface="Calibri" panose="020F0502020204030204"/>
                <a:ea typeface="+mn-ea"/>
                <a:cs typeface="+mn-cs"/>
              </a:rPr>
              <a:t>Recent projects</a:t>
            </a:r>
          </a:p>
        </p:txBody>
      </p:sp>
      <p:sp>
        <p:nvSpPr>
          <p:cNvPr id="9" name="Speech Bubble: Rectangle 8">
            <a:extLst>
              <a:ext uri="{FF2B5EF4-FFF2-40B4-BE49-F238E27FC236}">
                <a16:creationId xmlns:a16="http://schemas.microsoft.com/office/drawing/2014/main" id="{D1DA4FF8-EDD2-4B28-9673-B757C7787AB3}"/>
              </a:ext>
            </a:extLst>
          </p:cNvPr>
          <p:cNvSpPr/>
          <p:nvPr/>
        </p:nvSpPr>
        <p:spPr>
          <a:xfrm>
            <a:off x="9790611" y="5647794"/>
            <a:ext cx="1634439" cy="679032"/>
          </a:xfrm>
          <a:prstGeom prst="wedgeRectCallout">
            <a:avLst>
              <a:gd name="adj1" fmla="val -98004"/>
              <a:gd name="adj2" fmla="val 53158"/>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prstClr val="black"/>
                </a:solidFill>
                <a:effectLst/>
                <a:uLnTx/>
                <a:uFillTx/>
                <a:latin typeface="Calibri" panose="020F0502020204030204"/>
                <a:ea typeface="+mn-ea"/>
                <a:cs typeface="+mn-cs"/>
              </a:rPr>
              <a:t>Step-by-step Tutorials, Sample</a:t>
            </a:r>
            <a:r>
              <a:rPr kumimoji="0" lang="en-US" sz="1100" i="0" u="none" strike="noStrike" kern="0" cap="none" spc="0" normalizeH="0" noProof="0" dirty="0">
                <a:ln>
                  <a:noFill/>
                </a:ln>
                <a:solidFill>
                  <a:prstClr val="black"/>
                </a:solidFill>
                <a:effectLst/>
                <a:uLnTx/>
                <a:uFillTx/>
                <a:latin typeface="Calibri" panose="020F0502020204030204"/>
                <a:ea typeface="+mn-ea"/>
                <a:cs typeface="+mn-cs"/>
              </a:rPr>
              <a:t> </a:t>
            </a:r>
            <a:r>
              <a:rPr kumimoji="0" lang="en-US" sz="1100" i="0" u="none" strike="noStrike" kern="0" cap="none" spc="0" normalizeH="0" baseline="0" noProof="0" dirty="0">
                <a:ln>
                  <a:noFill/>
                </a:ln>
                <a:solidFill>
                  <a:prstClr val="black"/>
                </a:solidFill>
                <a:effectLst/>
                <a:uLnTx/>
                <a:uFillTx/>
                <a:latin typeface="Calibri" panose="020F0502020204030204"/>
                <a:ea typeface="+mn-ea"/>
                <a:cs typeface="+mn-cs"/>
              </a:rPr>
              <a:t>Projects, Curriculum, Videos</a:t>
            </a:r>
          </a:p>
        </p:txBody>
      </p:sp>
    </p:spTree>
    <p:extLst>
      <p:ext uri="{BB962C8B-B14F-4D97-AF65-F5344CB8AC3E}">
        <p14:creationId xmlns:p14="http://schemas.microsoft.com/office/powerpoint/2010/main" val="3246509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9A343-7D99-4E3F-8C92-EAB0A702C561}"/>
              </a:ext>
            </a:extLst>
          </p:cNvPr>
          <p:cNvPicPr>
            <a:picLocks noChangeAspect="1"/>
          </p:cNvPicPr>
          <p:nvPr/>
        </p:nvPicPr>
        <p:blipFill rotWithShape="1">
          <a:blip r:embed="rId3"/>
          <a:srcRect/>
          <a:stretch/>
        </p:blipFill>
        <p:spPr>
          <a:xfrm>
            <a:off x="537882" y="31899"/>
            <a:ext cx="11116235" cy="6858000"/>
          </a:xfrm>
          <a:prstGeom prst="rect">
            <a:avLst/>
          </a:prstGeom>
        </p:spPr>
      </p:pic>
      <p:sp>
        <p:nvSpPr>
          <p:cNvPr id="5" name="Speech Bubble: Rectangle 4"/>
          <p:cNvSpPr/>
          <p:nvPr/>
        </p:nvSpPr>
        <p:spPr>
          <a:xfrm>
            <a:off x="2779071" y="658269"/>
            <a:ext cx="958621" cy="507038"/>
          </a:xfrm>
          <a:prstGeom prst="wedgeRectCallout">
            <a:avLst>
              <a:gd name="adj1" fmla="val -42462"/>
              <a:gd name="adj2" fmla="val -89392"/>
            </a:avLst>
          </a:prstGeom>
          <a:solidFill>
            <a:schemeClr val="bg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Go back to Home Page</a:t>
            </a:r>
          </a:p>
        </p:txBody>
      </p:sp>
      <p:sp>
        <p:nvSpPr>
          <p:cNvPr id="6" name="Speech Bubble: Rectangle 5"/>
          <p:cNvSpPr/>
          <p:nvPr/>
        </p:nvSpPr>
        <p:spPr>
          <a:xfrm>
            <a:off x="6776475" y="658048"/>
            <a:ext cx="1553160" cy="416379"/>
          </a:xfrm>
          <a:prstGeom prst="wedgeRectCallout">
            <a:avLst>
              <a:gd name="adj1" fmla="val -45715"/>
              <a:gd name="adj2" fmla="val -100106"/>
            </a:avLst>
          </a:prstGeom>
          <a:solidFill>
            <a:schemeClr val="bg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Program in either Blocks or JavaScript</a:t>
            </a:r>
          </a:p>
        </p:txBody>
      </p:sp>
      <p:sp>
        <p:nvSpPr>
          <p:cNvPr id="8" name="Speech Bubble: Rectangle 7"/>
          <p:cNvSpPr/>
          <p:nvPr/>
        </p:nvSpPr>
        <p:spPr>
          <a:xfrm>
            <a:off x="2836172" y="4400550"/>
            <a:ext cx="1289506" cy="325541"/>
          </a:xfrm>
          <a:prstGeom prst="wedgeRectCallout">
            <a:avLst>
              <a:gd name="adj1" fmla="val -57167"/>
              <a:gd name="adj2" fmla="val -174167"/>
            </a:avLst>
          </a:prstGeom>
          <a:solidFill>
            <a:schemeClr val="bg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Simulator Toolbar</a:t>
            </a:r>
          </a:p>
        </p:txBody>
      </p:sp>
      <p:sp>
        <p:nvSpPr>
          <p:cNvPr id="9" name="Speech Bubble: Rectangle 8"/>
          <p:cNvSpPr/>
          <p:nvPr/>
        </p:nvSpPr>
        <p:spPr>
          <a:xfrm>
            <a:off x="1887081" y="5533958"/>
            <a:ext cx="1593844" cy="435864"/>
          </a:xfrm>
          <a:prstGeom prst="wedgeRectCallout">
            <a:avLst>
              <a:gd name="adj1" fmla="val -2318"/>
              <a:gd name="adj2" fmla="val 118655"/>
            </a:avLst>
          </a:prstGeom>
          <a:solidFill>
            <a:schemeClr val="bg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Download your Project to the micro:bit</a:t>
            </a:r>
          </a:p>
        </p:txBody>
      </p:sp>
      <p:sp>
        <p:nvSpPr>
          <p:cNvPr id="10" name="Speech Bubble: Rectangle 9"/>
          <p:cNvSpPr/>
          <p:nvPr/>
        </p:nvSpPr>
        <p:spPr>
          <a:xfrm>
            <a:off x="7238541" y="5851179"/>
            <a:ext cx="1965960" cy="435864"/>
          </a:xfrm>
          <a:prstGeom prst="wedgeRectCallout">
            <a:avLst>
              <a:gd name="adj1" fmla="val -55397"/>
              <a:gd name="adj2" fmla="val 86137"/>
            </a:avLst>
          </a:prstGeom>
          <a:solidFill>
            <a:schemeClr val="bg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Name your Project and Save it on your computer</a:t>
            </a:r>
          </a:p>
        </p:txBody>
      </p:sp>
      <p:sp>
        <p:nvSpPr>
          <p:cNvPr id="12" name="Rectangle 11"/>
          <p:cNvSpPr/>
          <p:nvPr/>
        </p:nvSpPr>
        <p:spPr>
          <a:xfrm>
            <a:off x="8685734" y="3340821"/>
            <a:ext cx="1674138" cy="710184"/>
          </a:xfrm>
          <a:prstGeom prst="rect">
            <a:avLst/>
          </a:prstGeom>
          <a:solidFill>
            <a:schemeClr val="bg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Programming </a:t>
            </a: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Workspace</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where you will build your program</a:t>
            </a:r>
          </a:p>
        </p:txBody>
      </p:sp>
      <p:sp>
        <p:nvSpPr>
          <p:cNvPr id="7" name="Speech Bubble: Rectangle 6"/>
          <p:cNvSpPr/>
          <p:nvPr/>
        </p:nvSpPr>
        <p:spPr>
          <a:xfrm>
            <a:off x="80277" y="4060263"/>
            <a:ext cx="1720378" cy="680575"/>
          </a:xfrm>
          <a:prstGeom prst="wedgeRectCallout">
            <a:avLst>
              <a:gd name="adj1" fmla="val -2347"/>
              <a:gd name="adj2" fmla="val -139521"/>
            </a:avLst>
          </a:prstGeom>
          <a:solidFill>
            <a:schemeClr val="bg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Simulator</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shows what your program will look like running on a micro:bit</a:t>
            </a:r>
          </a:p>
        </p:txBody>
      </p:sp>
      <p:sp>
        <p:nvSpPr>
          <p:cNvPr id="14" name="Rectangle 13"/>
          <p:cNvSpPr/>
          <p:nvPr/>
        </p:nvSpPr>
        <p:spPr>
          <a:xfrm>
            <a:off x="4432885" y="962173"/>
            <a:ext cx="1797794" cy="3785184"/>
          </a:xfrm>
          <a:prstGeom prst="rect">
            <a:avLst/>
          </a:prstGeom>
          <a:noFill/>
          <a:ln w="38100">
            <a:solidFill>
              <a:srgbClr val="3454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Speech Bubble: Rectangle 15">
            <a:extLst>
              <a:ext uri="{FF2B5EF4-FFF2-40B4-BE49-F238E27FC236}">
                <a16:creationId xmlns:a16="http://schemas.microsoft.com/office/drawing/2014/main" id="{99D34F54-6EE2-4C13-83A2-F01C20EA8F23}"/>
              </a:ext>
            </a:extLst>
          </p:cNvPr>
          <p:cNvSpPr/>
          <p:nvPr/>
        </p:nvSpPr>
        <p:spPr>
          <a:xfrm>
            <a:off x="4277847" y="85001"/>
            <a:ext cx="796922" cy="416379"/>
          </a:xfrm>
          <a:prstGeom prst="wedgeRectCallout">
            <a:avLst>
              <a:gd name="adj1" fmla="val -85526"/>
              <a:gd name="adj2" fmla="val 5074"/>
            </a:avLst>
          </a:prstGeom>
          <a:solidFill>
            <a:schemeClr val="bg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Share your Project</a:t>
            </a:r>
          </a:p>
        </p:txBody>
      </p:sp>
      <p:sp>
        <p:nvSpPr>
          <p:cNvPr id="17" name="Speech Bubble: Rectangle 16">
            <a:extLst>
              <a:ext uri="{FF2B5EF4-FFF2-40B4-BE49-F238E27FC236}">
                <a16:creationId xmlns:a16="http://schemas.microsoft.com/office/drawing/2014/main" id="{7711F573-6BE1-4E23-A451-E007D264CD88}"/>
              </a:ext>
            </a:extLst>
          </p:cNvPr>
          <p:cNvSpPr/>
          <p:nvPr/>
        </p:nvSpPr>
        <p:spPr>
          <a:xfrm>
            <a:off x="9996321" y="5378957"/>
            <a:ext cx="1284822" cy="472222"/>
          </a:xfrm>
          <a:prstGeom prst="wedgeRectCallout">
            <a:avLst>
              <a:gd name="adj1" fmla="val 5957"/>
              <a:gd name="adj2" fmla="val 139435"/>
            </a:avLst>
          </a:prstGeom>
          <a:solidFill>
            <a:schemeClr val="bg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Undo/Redo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Zoom Workspace</a:t>
            </a:r>
          </a:p>
        </p:txBody>
      </p:sp>
      <p:sp>
        <p:nvSpPr>
          <p:cNvPr id="11" name="Speech Bubble: Rectangle 10"/>
          <p:cNvSpPr/>
          <p:nvPr/>
        </p:nvSpPr>
        <p:spPr>
          <a:xfrm>
            <a:off x="6553910" y="2469317"/>
            <a:ext cx="743923" cy="472222"/>
          </a:xfrm>
          <a:prstGeom prst="wedgeRectCallout">
            <a:avLst>
              <a:gd name="adj1" fmla="val -95831"/>
              <a:gd name="adj2" fmla="val -49699"/>
            </a:avLst>
          </a:prstGeom>
          <a:solidFill>
            <a:schemeClr val="bg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Block </a:t>
            </a: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Toolbox</a:t>
            </a:r>
          </a:p>
        </p:txBody>
      </p:sp>
    </p:spTree>
    <p:extLst>
      <p:ext uri="{BB962C8B-B14F-4D97-AF65-F5344CB8AC3E}">
        <p14:creationId xmlns:p14="http://schemas.microsoft.com/office/powerpoint/2010/main" val="3752906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2" grpId="0" animBg="1"/>
      <p:bldP spid="7" grpId="0" animBg="1"/>
      <p:bldP spid="14" grpId="0" animBg="1"/>
      <p:bldP spid="16" grpId="0" animBg="1"/>
      <p:bldP spid="17"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70447E-564F-4636-ACB3-7FEF03CF2633}"/>
              </a:ext>
            </a:extLst>
          </p:cNvPr>
          <p:cNvPicPr>
            <a:picLocks noChangeAspect="1"/>
          </p:cNvPicPr>
          <p:nvPr/>
        </p:nvPicPr>
        <p:blipFill>
          <a:blip r:embed="rId3"/>
          <a:stretch>
            <a:fillRect/>
          </a:stretch>
        </p:blipFill>
        <p:spPr>
          <a:xfrm>
            <a:off x="428334" y="0"/>
            <a:ext cx="11335331" cy="6858000"/>
          </a:xfrm>
          <a:prstGeom prst="rect">
            <a:avLst/>
          </a:prstGeom>
        </p:spPr>
      </p:pic>
    </p:spTree>
    <p:extLst>
      <p:ext uri="{BB962C8B-B14F-4D97-AF65-F5344CB8AC3E}">
        <p14:creationId xmlns:p14="http://schemas.microsoft.com/office/powerpoint/2010/main" val="2081218579"/>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CEB7058B-9FEF-4C03-B560-CC387A7B221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df7fd81-816f-4577-84a0-f5d30787f14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B13CF6A1FCF441A3592EA7FAFEFE65" ma:contentTypeVersion="10" ma:contentTypeDescription="Create a new document." ma:contentTypeScope="" ma:versionID="375863a9ac878ab6c1e48409f693dc8f">
  <xsd:schema xmlns:xsd="http://www.w3.org/2001/XMLSchema" xmlns:xs="http://www.w3.org/2001/XMLSchema" xmlns:p="http://schemas.microsoft.com/office/2006/metadata/properties" xmlns:ns2="1df7fd81-816f-4577-84a0-f5d30787f14f" xmlns:ns3="f0907d23-49e3-493b-9f22-dc4a04de4615" targetNamespace="http://schemas.microsoft.com/office/2006/metadata/properties" ma:root="true" ma:fieldsID="292fc5a34bce5d734e9d513b0ca1bcc6" ns2:_="" ns3:_="">
    <xsd:import namespace="1df7fd81-816f-4577-84a0-f5d30787f14f"/>
    <xsd:import namespace="f0907d23-49e3-493b-9f22-dc4a04de461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f7fd81-816f-4577-84a0-f5d30787f1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0907d23-49e3-493b-9f22-dc4a04de461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D6D6DE-11A1-48CC-BA32-998BBD518BA4}">
  <ds:schemaRefs>
    <ds:schemaRef ds:uri="f0907d23-49e3-493b-9f22-dc4a04de4615"/>
    <ds:schemaRef ds:uri="http://schemas.microsoft.com/office/infopath/2007/PartnerControls"/>
    <ds:schemaRef ds:uri="1df7fd81-816f-4577-84a0-f5d30787f14f"/>
    <ds:schemaRef ds:uri="http://www.w3.org/XML/1998/namespace"/>
    <ds:schemaRef ds:uri="http://purl.org/dc/elements/1.1/"/>
    <ds:schemaRef ds:uri="http://purl.org/dc/dcmitype/"/>
    <ds:schemaRef ds:uri="http://purl.org/dc/terms/"/>
    <ds:schemaRef ds:uri="http://schemas.microsoft.com/office/2006/documentManagement/types"/>
    <ds:schemaRef ds:uri="http://schemas.microsoft.com/office/2006/metadata/properties"/>
    <ds:schemaRef ds:uri="http://schemas.openxmlformats.org/package/2006/metadata/core-properties"/>
  </ds:schemaRefs>
</ds:datastoreItem>
</file>

<file path=customXml/itemProps2.xml><?xml version="1.0" encoding="utf-8"?>
<ds:datastoreItem xmlns:ds="http://schemas.openxmlformats.org/officeDocument/2006/customXml" ds:itemID="{DEF68B93-DAF6-42A6-A9CA-544B04AC11C2}">
  <ds:schemaRefs>
    <ds:schemaRef ds:uri="http://schemas.microsoft.com/sharepoint/v3/contenttype/forms"/>
  </ds:schemaRefs>
</ds:datastoreItem>
</file>

<file path=customXml/itemProps3.xml><?xml version="1.0" encoding="utf-8"?>
<ds:datastoreItem xmlns:ds="http://schemas.openxmlformats.org/officeDocument/2006/customXml" ds:itemID="{EA00D7F8-22DF-45C8-9A58-2B6A0E0DC9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f7fd81-816f-4577-84a0-f5d30787f14f"/>
    <ds:schemaRef ds:uri="f0907d23-49e3-493b-9f22-dc4a04de46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Build2019_Breakout_Template_FINAL</Template>
  <TotalTime>3523</TotalTime>
  <Words>1416</Words>
  <Application>Microsoft Office PowerPoint</Application>
  <PresentationFormat>Widescreen</PresentationFormat>
  <Paragraphs>211</Paragraphs>
  <Slides>39</Slides>
  <Notes>17</Notes>
  <HiddenSlides>3</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Arial</vt:lpstr>
      <vt:lpstr>Calibri</vt:lpstr>
      <vt:lpstr>Consolas</vt:lpstr>
      <vt:lpstr>Segoe UI</vt:lpstr>
      <vt:lpstr>Segoe UI Semibold</vt:lpstr>
      <vt:lpstr>Wingdings</vt:lpstr>
      <vt:lpstr>9-51056_Build 2019 Breakout_White Template</vt:lpstr>
      <vt:lpstr>9-51056_Build 2019 Breakout_Black Template</vt:lpstr>
      <vt:lpstr>Setup and Timing</vt:lpstr>
      <vt:lpstr>Microsoft MakeCode for the micro:bit</vt:lpstr>
      <vt:lpstr>PowerPoint Presentation</vt:lpstr>
      <vt:lpstr>Micro:bit Kits &amp; Accessories</vt:lpstr>
      <vt:lpstr>PowerPoint Presentation</vt:lpstr>
      <vt:lpstr>PowerPoint Presentation</vt:lpstr>
      <vt:lpstr>MakeCode for the micro:bit</vt:lpstr>
      <vt:lpstr>PowerPoint Presentation</vt:lpstr>
      <vt:lpstr>PowerPoint Presentation</vt:lpstr>
      <vt:lpstr>Basic Blocks</vt:lpstr>
      <vt:lpstr>Download your program to the micro:bit</vt:lpstr>
      <vt:lpstr>Download your program to the micro:bit</vt:lpstr>
      <vt:lpstr>Input Blocks</vt:lpstr>
      <vt:lpstr>Download your program to the micro:bit</vt:lpstr>
      <vt:lpstr>Radio Communications</vt:lpstr>
      <vt:lpstr>Radio Blocks</vt:lpstr>
      <vt:lpstr>Radio Blocks</vt:lpstr>
      <vt:lpstr>Show the Number being sent</vt:lpstr>
      <vt:lpstr>Receive the Number</vt:lpstr>
      <vt:lpstr>Check the value</vt:lpstr>
      <vt:lpstr>Check the value</vt:lpstr>
      <vt:lpstr>Check the value</vt:lpstr>
      <vt:lpstr>0 = Play Music</vt:lpstr>
      <vt:lpstr>Add Servo Motor blocks</vt:lpstr>
      <vt:lpstr>1 = Move a Motor</vt:lpstr>
      <vt:lpstr>1 = Move a Motor</vt:lpstr>
      <vt:lpstr>Add NeoPixel blocks</vt:lpstr>
      <vt:lpstr>2 = Rainbow Lights</vt:lpstr>
      <vt:lpstr>2 = Rainbow Lights</vt:lpstr>
      <vt:lpstr>Complete Program</vt:lpstr>
      <vt:lpstr>Download your program to the micro:bit</vt:lpstr>
      <vt:lpstr>Micro:bit Accessories</vt:lpstr>
      <vt:lpstr>Attach Speaker to micro:bit via Croc Clip Cables</vt:lpstr>
      <vt:lpstr>Attach Servo Motor micro:bit via Croc Clip Cables</vt:lpstr>
      <vt:lpstr>Attach NeoPixel strip to micro:bit via Croc Clip Cables</vt:lpstr>
      <vt:lpstr>Run the Program</vt:lpstr>
      <vt:lpstr>Share your Code</vt:lpstr>
      <vt:lpstr>Extension Ideas</vt:lpstr>
      <vt:lpstr>MakeCode for the micro:bit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Setup and Timing</dc:title>
  <dc:creator>Jacqueline Russell</dc:creator>
  <cp:lastModifiedBy>Shana Matthews</cp:lastModifiedBy>
  <cp:revision>36</cp:revision>
  <dcterms:created xsi:type="dcterms:W3CDTF">2019-04-22T15:15:11Z</dcterms:created>
  <dcterms:modified xsi:type="dcterms:W3CDTF">2019-05-06T19:20:48Z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jacqchen@microsoft.com</vt:lpwstr>
  </property>
  <property fmtid="{D5CDD505-2E9C-101B-9397-08002B2CF9AE}" pid="5" name="MSIP_Label_f42aa342-8706-4288-bd11-ebb85995028c_SetDate">
    <vt:lpwstr>2019-04-22T21:07:01.6802889Z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c91cc28e-65da-46de-b135-103f266e76a5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0x0101000DB13CF6A1FCF441A3592EA7FAFEFE65</vt:lpwstr>
  </property>
</Properties>
</file>